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embeddings/oleObject1.bin" ContentType="application/vnd.openxmlformats-officedocument.oleObject"/>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54"/>
  </p:notesMasterIdLst>
  <p:handoutMasterIdLst>
    <p:handoutMasterId r:id="rId55"/>
  </p:handoutMasterIdLst>
  <p:sldIdLst>
    <p:sldId id="303" r:id="rId2"/>
    <p:sldId id="256" r:id="rId3"/>
    <p:sldId id="257" r:id="rId4"/>
    <p:sldId id="417" r:id="rId5"/>
    <p:sldId id="413" r:id="rId6"/>
    <p:sldId id="291" r:id="rId7"/>
    <p:sldId id="396" r:id="rId8"/>
    <p:sldId id="397" r:id="rId9"/>
    <p:sldId id="398" r:id="rId10"/>
    <p:sldId id="399" r:id="rId11"/>
    <p:sldId id="400" r:id="rId12"/>
    <p:sldId id="401" r:id="rId13"/>
    <p:sldId id="349" r:id="rId14"/>
    <p:sldId id="360" r:id="rId15"/>
    <p:sldId id="361" r:id="rId16"/>
    <p:sldId id="362" r:id="rId17"/>
    <p:sldId id="363" r:id="rId18"/>
    <p:sldId id="410" r:id="rId19"/>
    <p:sldId id="367" r:id="rId20"/>
    <p:sldId id="418" r:id="rId21"/>
    <p:sldId id="368" r:id="rId22"/>
    <p:sldId id="369" r:id="rId23"/>
    <p:sldId id="371" r:id="rId24"/>
    <p:sldId id="407" r:id="rId25"/>
    <p:sldId id="380" r:id="rId26"/>
    <p:sldId id="416" r:id="rId27"/>
    <p:sldId id="415" r:id="rId28"/>
    <p:sldId id="388" r:id="rId29"/>
    <p:sldId id="389" r:id="rId30"/>
    <p:sldId id="390" r:id="rId31"/>
    <p:sldId id="391" r:id="rId32"/>
    <p:sldId id="392" r:id="rId33"/>
    <p:sldId id="279" r:id="rId34"/>
    <p:sldId id="411" r:id="rId35"/>
    <p:sldId id="281" r:id="rId36"/>
    <p:sldId id="295" r:id="rId37"/>
    <p:sldId id="284" r:id="rId38"/>
    <p:sldId id="414" r:id="rId39"/>
    <p:sldId id="271" r:id="rId40"/>
    <p:sldId id="306" r:id="rId41"/>
    <p:sldId id="308" r:id="rId42"/>
    <p:sldId id="288" r:id="rId43"/>
    <p:sldId id="304" r:id="rId44"/>
    <p:sldId id="305" r:id="rId45"/>
    <p:sldId id="309" r:id="rId46"/>
    <p:sldId id="287" r:id="rId47"/>
    <p:sldId id="310" r:id="rId48"/>
    <p:sldId id="320" r:id="rId49"/>
    <p:sldId id="299" r:id="rId50"/>
    <p:sldId id="301" r:id="rId51"/>
    <p:sldId id="290" r:id="rId52"/>
    <p:sldId id="345"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00"/>
    <a:srgbClr val="33CC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20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96D315D-CACC-4830-AB12-C4490ACAB937}" type="slidenum">
              <a:rPr lang="en-US"/>
              <a:pPr>
                <a:defRPr/>
              </a:pPr>
              <a:t>‹#›</a:t>
            </a:fld>
            <a:endParaRPr lang="en-US"/>
          </a:p>
        </p:txBody>
      </p:sp>
    </p:spTree>
    <p:extLst>
      <p:ext uri="{BB962C8B-B14F-4D97-AF65-F5344CB8AC3E}">
        <p14:creationId xmlns:p14="http://schemas.microsoft.com/office/powerpoint/2010/main" val="4012898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90C10A-2106-4CFB-8CB7-621E6AD1F9FD}" type="slidenum">
              <a:rPr lang="en-US"/>
              <a:pPr>
                <a:defRPr/>
              </a:pPr>
              <a:t>‹#›</a:t>
            </a:fld>
            <a:endParaRPr lang="en-US"/>
          </a:p>
        </p:txBody>
      </p:sp>
    </p:spTree>
    <p:extLst>
      <p:ext uri="{BB962C8B-B14F-4D97-AF65-F5344CB8AC3E}">
        <p14:creationId xmlns:p14="http://schemas.microsoft.com/office/powerpoint/2010/main" val="2704688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662CE7B-79D1-481E-8DD7-085583E44789}" type="slidenum">
              <a:rPr lang="en-GB" smtClean="0"/>
              <a:pPr/>
              <a:t>5</a:t>
            </a:fld>
            <a:endParaRPr lang="en-GB"/>
          </a:p>
        </p:txBody>
      </p:sp>
    </p:spTree>
    <p:extLst>
      <p:ext uri="{BB962C8B-B14F-4D97-AF65-F5344CB8AC3E}">
        <p14:creationId xmlns:p14="http://schemas.microsoft.com/office/powerpoint/2010/main" val="123007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52E4A-D588-4407-B1E6-C9AA7CC466D9}" type="slidenum">
              <a:rPr lang="en-US"/>
              <a:pPr/>
              <a:t>32</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70883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9D1E660-BCB1-42F5-9850-49B8D3891B8F}" type="slidenum">
              <a:rPr lang="en-US" smtClean="0"/>
              <a:pPr/>
              <a:t>49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The large majority of serious diseases in humans (especially those of early childhood) are due to microbial infections.  Prior to the discovery of antibiotics and vaccines, a large proportion of children died before adulthood because of infectious disease.  In 1900, the average life expectancy in the United States was 40 years of age.  That has stretched to almost 80 years in 2000, largely due to the near eradication of most serious early childhood diseases.  This trend is seen in the gap between developed and developing countries in terms of causes of death (mortality) </a:t>
            </a:r>
          </a:p>
        </p:txBody>
      </p:sp>
    </p:spTree>
    <p:extLst>
      <p:ext uri="{BB962C8B-B14F-4D97-AF65-F5344CB8AC3E}">
        <p14:creationId xmlns:p14="http://schemas.microsoft.com/office/powerpoint/2010/main" val="1663846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18AB93A-AA3C-4BD9-A624-598F5F7FE9B0}" type="slidenum">
              <a:rPr lang="en-US" smtClean="0"/>
              <a:pPr/>
              <a:t>50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929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BF375-F968-4534-834F-B4FC13F466CB}" type="slidenum">
              <a:rPr lang="en-US"/>
              <a:pPr/>
              <a:t>13</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506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74050-BE9D-4DD4-9AD8-BE5CB4527C09}" type="slidenum">
              <a:rPr lang="en-US"/>
              <a:pPr/>
              <a:t>16</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07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EB7A9-D5CA-4110-B785-D686F6E7CBE0}" type="slidenum">
              <a:rPr lang="en-US"/>
              <a:pPr/>
              <a:t>17</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570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AB7E2-D83A-4F72-9BE8-8716C2BB827B}" type="slidenum">
              <a:rPr lang="en-US"/>
              <a:pPr/>
              <a:t>19</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2535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466B3-C9DD-4C2A-B35B-32258858F1B0}" type="slidenum">
              <a:rPr lang="en-US"/>
              <a:pPr/>
              <a:t>21</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806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C2804-5FDD-4716-B54B-F2D97CA3A1A5}" type="slidenum">
              <a:rPr lang="en-US"/>
              <a:pPr/>
              <a:t>22</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666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C84B2-A9F4-441D-B359-5B22F0236BC9}" type="slidenum">
              <a:rPr lang="en-US"/>
              <a:pPr/>
              <a:t>23</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538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FD06B-7C22-496F-8FAD-302E70C6DD25}" type="slidenum">
              <a:rPr lang="en-US"/>
              <a:pPr/>
              <a:t>25</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756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smtClean="0"/>
              <a:t>Ousman Secka, MRC The Gambia 2012</a:t>
            </a:r>
            <a:endParaRPr lang="en-US"/>
          </a:p>
        </p:txBody>
      </p:sp>
      <p:sp>
        <p:nvSpPr>
          <p:cNvPr id="6" name="Slide Number Placeholder 5"/>
          <p:cNvSpPr>
            <a:spLocks noGrp="1"/>
          </p:cNvSpPr>
          <p:nvPr>
            <p:ph type="sldNum" sz="quarter" idx="12"/>
          </p:nvPr>
        </p:nvSpPr>
        <p:spPr/>
        <p:txBody>
          <a:bodyPr/>
          <a:lstStyle/>
          <a:p>
            <a:pPr>
              <a:defRPr/>
            </a:pPr>
            <a:fld id="{9FEFE4B3-209B-4CE7-9F1E-BE8A0FC4DE4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smtClean="0"/>
              <a:t>Ousman Secka, MRC The Gambia 2012</a:t>
            </a:r>
            <a:endParaRPr lang="en-US"/>
          </a:p>
        </p:txBody>
      </p:sp>
      <p:sp>
        <p:nvSpPr>
          <p:cNvPr id="6" name="Slide Number Placeholder 5"/>
          <p:cNvSpPr>
            <a:spLocks noGrp="1"/>
          </p:cNvSpPr>
          <p:nvPr>
            <p:ph type="sldNum" sz="quarter" idx="12"/>
          </p:nvPr>
        </p:nvSpPr>
        <p:spPr/>
        <p:txBody>
          <a:bodyPr/>
          <a:lstStyle/>
          <a:p>
            <a:pPr>
              <a:defRPr/>
            </a:pPr>
            <a:fld id="{24640D3D-F217-47D1-B428-B14228AD171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smtClean="0"/>
              <a:t>Ousman Secka, MRC The Gambia 2012</a:t>
            </a:r>
            <a:endParaRPr lang="en-US"/>
          </a:p>
        </p:txBody>
      </p:sp>
      <p:sp>
        <p:nvSpPr>
          <p:cNvPr id="6" name="Slide Number Placeholder 5"/>
          <p:cNvSpPr>
            <a:spLocks noGrp="1"/>
          </p:cNvSpPr>
          <p:nvPr>
            <p:ph type="sldNum" sz="quarter" idx="12"/>
          </p:nvPr>
        </p:nvSpPr>
        <p:spPr/>
        <p:txBody>
          <a:bodyPr/>
          <a:lstStyle/>
          <a:p>
            <a:pPr>
              <a:defRPr/>
            </a:pPr>
            <a:fld id="{8D65BD95-7E12-4A4F-98B5-A716C520255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smtClean="0"/>
              <a:t>Ousman Secka, MRC The Gambia 2012</a:t>
            </a:r>
            <a:endParaRPr lang="en-US"/>
          </a:p>
        </p:txBody>
      </p:sp>
      <p:sp>
        <p:nvSpPr>
          <p:cNvPr id="6" name="Slide Number Placeholder 5"/>
          <p:cNvSpPr>
            <a:spLocks noGrp="1"/>
          </p:cNvSpPr>
          <p:nvPr>
            <p:ph type="sldNum" sz="quarter" idx="12"/>
          </p:nvPr>
        </p:nvSpPr>
        <p:spPr/>
        <p:txBody>
          <a:bodyPr/>
          <a:lstStyle/>
          <a:p>
            <a:pPr>
              <a:defRPr/>
            </a:pPr>
            <a:fld id="{FF93B36C-70EF-435D-AD6A-37DB56CE1AD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GB" smtClean="0"/>
              <a:t>Ousman Secka, MRC The Gambia 2012</a:t>
            </a:r>
            <a:endParaRPr lang="en-US"/>
          </a:p>
        </p:txBody>
      </p:sp>
      <p:sp>
        <p:nvSpPr>
          <p:cNvPr id="6" name="Slide Number Placeholder 5"/>
          <p:cNvSpPr>
            <a:spLocks noGrp="1"/>
          </p:cNvSpPr>
          <p:nvPr>
            <p:ph type="sldNum" sz="quarter" idx="12"/>
          </p:nvPr>
        </p:nvSpPr>
        <p:spPr/>
        <p:txBody>
          <a:bodyPr/>
          <a:lstStyle/>
          <a:p>
            <a:pPr>
              <a:defRPr/>
            </a:pPr>
            <a:fld id="{43E45ADF-8C4F-4DDC-BC09-49AAA45BED1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GB" smtClean="0"/>
              <a:t>Ousman Secka, MRC The Gambia 2012</a:t>
            </a:r>
            <a:endParaRPr lang="en-US"/>
          </a:p>
        </p:txBody>
      </p:sp>
      <p:sp>
        <p:nvSpPr>
          <p:cNvPr id="7" name="Slide Number Placeholder 6"/>
          <p:cNvSpPr>
            <a:spLocks noGrp="1"/>
          </p:cNvSpPr>
          <p:nvPr>
            <p:ph type="sldNum" sz="quarter" idx="12"/>
          </p:nvPr>
        </p:nvSpPr>
        <p:spPr/>
        <p:txBody>
          <a:bodyPr/>
          <a:lstStyle/>
          <a:p>
            <a:pPr>
              <a:defRPr/>
            </a:pPr>
            <a:fld id="{4481E4B8-6E12-466B-9A86-CB36732C322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GB" smtClean="0"/>
              <a:t>Ousman Secka, MRC The Gambia 2012</a:t>
            </a:r>
            <a:endParaRPr lang="en-US"/>
          </a:p>
        </p:txBody>
      </p:sp>
      <p:sp>
        <p:nvSpPr>
          <p:cNvPr id="9" name="Slide Number Placeholder 8"/>
          <p:cNvSpPr>
            <a:spLocks noGrp="1"/>
          </p:cNvSpPr>
          <p:nvPr>
            <p:ph type="sldNum" sz="quarter" idx="12"/>
          </p:nvPr>
        </p:nvSpPr>
        <p:spPr/>
        <p:txBody>
          <a:bodyPr/>
          <a:lstStyle/>
          <a:p>
            <a:pPr>
              <a:defRPr/>
            </a:pPr>
            <a:fld id="{7BDD673C-93CB-4AAE-8059-3BCFBC630F7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GB" smtClean="0"/>
              <a:t>Ousman Secka, MRC The Gambia 2012</a:t>
            </a:r>
            <a:endParaRPr lang="en-US"/>
          </a:p>
        </p:txBody>
      </p:sp>
      <p:sp>
        <p:nvSpPr>
          <p:cNvPr id="5" name="Slide Number Placeholder 4"/>
          <p:cNvSpPr>
            <a:spLocks noGrp="1"/>
          </p:cNvSpPr>
          <p:nvPr>
            <p:ph type="sldNum" sz="quarter" idx="12"/>
          </p:nvPr>
        </p:nvSpPr>
        <p:spPr/>
        <p:txBody>
          <a:bodyPr/>
          <a:lstStyle/>
          <a:p>
            <a:pPr>
              <a:defRPr/>
            </a:pPr>
            <a:fld id="{09CA7AFE-11F5-42DC-868F-3392DAB7B27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GB" smtClean="0"/>
              <a:t>Ousman Secka, MRC The Gambia 2012</a:t>
            </a:r>
            <a:endParaRPr lang="en-US"/>
          </a:p>
        </p:txBody>
      </p:sp>
      <p:sp>
        <p:nvSpPr>
          <p:cNvPr id="4" name="Slide Number Placeholder 3"/>
          <p:cNvSpPr>
            <a:spLocks noGrp="1"/>
          </p:cNvSpPr>
          <p:nvPr>
            <p:ph type="sldNum" sz="quarter" idx="12"/>
          </p:nvPr>
        </p:nvSpPr>
        <p:spPr/>
        <p:txBody>
          <a:bodyPr/>
          <a:lstStyle/>
          <a:p>
            <a:pPr>
              <a:defRPr/>
            </a:pPr>
            <a:fld id="{D57E7B5D-E234-42C7-9EA9-2A596BAF710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GB" smtClean="0"/>
              <a:t>Ousman Secka, MRC The Gambia 2012</a:t>
            </a:r>
            <a:endParaRPr lang="en-US"/>
          </a:p>
        </p:txBody>
      </p:sp>
      <p:sp>
        <p:nvSpPr>
          <p:cNvPr id="7" name="Slide Number Placeholder 6"/>
          <p:cNvSpPr>
            <a:spLocks noGrp="1"/>
          </p:cNvSpPr>
          <p:nvPr>
            <p:ph type="sldNum" sz="quarter" idx="12"/>
          </p:nvPr>
        </p:nvSpPr>
        <p:spPr/>
        <p:txBody>
          <a:bodyPr/>
          <a:lstStyle/>
          <a:p>
            <a:pPr>
              <a:defRPr/>
            </a:pPr>
            <a:fld id="{85CBD4D6-B1FF-4F10-A9D1-6854230A63A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GB" smtClean="0"/>
              <a:t>Ousman Secka, MRC The Gambia 2012</a:t>
            </a:r>
            <a:endParaRPr lang="en-US"/>
          </a:p>
        </p:txBody>
      </p:sp>
      <p:sp>
        <p:nvSpPr>
          <p:cNvPr id="7" name="Slide Number Placeholder 6"/>
          <p:cNvSpPr>
            <a:spLocks noGrp="1"/>
          </p:cNvSpPr>
          <p:nvPr>
            <p:ph type="sldNum" sz="quarter" idx="12"/>
          </p:nvPr>
        </p:nvSpPr>
        <p:spPr/>
        <p:txBody>
          <a:bodyPr/>
          <a:lstStyle/>
          <a:p>
            <a:pPr>
              <a:defRPr/>
            </a:pPr>
            <a:fld id="{711E1FF6-282F-479F-90CB-A21205948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Ousman Secka, MRC The Gambia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8010B7-35C1-4989-9CDB-B5883DC0BE8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google.co.uk/imgres?imgurl=http://www.robotliving.com/wp-content/uploads/moldy_bread.jpg&amp;imgrefurl=http://www.robotliving.com/2009/08/28/plasmabot/&amp;usg=__Ad3Bw85koR-2tUXKWoZw4iImWYs=&amp;h=371&amp;w=495&amp;sz=51&amp;hl=en&amp;start=7&amp;tbnid=2Wu1noXLL67HkM:&amp;tbnh=97&amp;tbnw=130&amp;prev=/images?q=bread+with+molds&amp;hl=en&amp;sa=X"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www.google.co.uk/imgres?imgurl=http://www.moldbacteria.com/Ryebread2.gif&amp;imgrefurl=http://www.moldbacteria.com/newsletters/2005/sep2005.html&amp;usg=__anEPHbkxLEdVZHzPlx8PTyxCQsU=&amp;h=186&amp;w=200&amp;sz=34&amp;hl=en&amp;start=3&amp;tbnid=naNE3v7x29z9UM:&amp;tbnh=97&amp;tbnw=104&amp;prev=/images?q=bread+with+moulds&amp;hl=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farm4.static.flickr.com/3263/2837842648_185b7d3738.jpg?v=0" TargetMode="External"/><Relationship Id="rId5" Type="http://schemas.openxmlformats.org/officeDocument/2006/relationships/image" Target="../media/image10.jpeg"/><Relationship Id="rId6" Type="http://schemas.openxmlformats.org/officeDocument/2006/relationships/hyperlink" Target="http://amomsblog.files.wordpress.com/2009/03/canned-foods.jpg" TargetMode="External"/><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www.electricscotland.com/food/preservation/chapte49.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http://www.cellsalive.com/cells/cellpix/bactcell.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foreveranoob.files.wordpress.com/2008/05/balance.jpg" TargetMode="External"/><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uk/imgres?imgurl=http://farm2.static.flickr.com/1350/839328312_c2457b759d.jpg&amp;imgrefurl=http://cristianoronaldopics.blogspot.com/2008/04/japan-soccer-manchester-united.html&amp;h=333&amp;w=500&amp;sz=129&amp;tbnid=aNEJR_Kvfebv3M:&amp;tbnh=87&amp;tbnw=130&amp;prev=/images?q=image+manchester+united+players&amp;hl=en&amp;usg=__3HketsYwln5ueXj9am_Zmgan9p4=&amp;ei=vnrISvXgIpSt4QbG_azHAQ&amp;sa=X&amp;oi=image_result&amp;resnum=7&amp;ct=image" TargetMode="External"/><Relationship Id="rId4" Type="http://schemas.openxmlformats.org/officeDocument/2006/relationships/hyperlink" Target="http://foreveranoob.files.wordpress.com/2008/05/balance.jpg" TargetMode="External"/><Relationship Id="rId5" Type="http://schemas.openxmlformats.org/officeDocument/2006/relationships/image" Target="../media/image25.jpe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8.png"/><Relationship Id="rId5" Type="http://schemas.openxmlformats.org/officeDocument/2006/relationships/hyperlink" Target="http://www.google.co.uk/imgres?imgurl=http://farm2.static.flickr.com/1350/839328312_c2457b759d.jpg&amp;imgrefurl=http://cristianoronaldopics.blogspot.com/2008/04/japan-soccer-manchester-united.html&amp;h=333&amp;w=500&amp;sz=129&amp;tbnid=aNEJR_Kvfebv3M:&amp;tbnh=87&amp;tbnw=130&amp;prev=/images?q=image+manchester+united+players&amp;hl=en&amp;usg=__3HketsYwln5ueXj9am_Zmgan9p4=&amp;ei=vnrISvXgIpSt4QbG_azHAQ&amp;sa=X&amp;oi=image_result&amp;resnum=7&amp;ct=image" TargetMode="External"/><Relationship Id="rId6" Type="http://schemas.openxmlformats.org/officeDocument/2006/relationships/hyperlink" Target="http://www.google.co.uk/imgres?imgurl=http://www.tulanelink.com/tulanelink/balance2.gif&amp;imgrefurl=http://www.tulanelink.com/tulanelink/recusal_99a.htm&amp;h=468&amp;w=640&amp;sz=6&amp;tbnid=jFrV8rkRgDNhiM:&amp;tbnh=100&amp;tbnw=137&amp;prev=/images?q=image+of+balance&amp;hl=en&amp;usg=__UODPtfONJYAaYxaouyv_0TaKJek=&amp;ei=adDJSuyMAoT34Aa4urXHAQ&amp;sa=X&amp;oi=image_result&amp;resnum=2&amp;ct=image" TargetMode="External"/><Relationship Id="rId7" Type="http://schemas.openxmlformats.org/officeDocument/2006/relationships/oleObject" Target="../embeddings/oleObject1.bin"/><Relationship Id="rId8"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tags" Target="../tags/tag10.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uk/imgres?imgurl=http://farm2.static.flickr.com/1350/839328312_c2457b759d.jpg&amp;imgrefurl=http://cristianoronaldopics.blogspot.com/2008/04/japan-soccer-manchester-united.html&amp;h=333&amp;w=500&amp;sz=129&amp;tbnid=aNEJR_Kvfebv3M:&amp;tbnh=87&amp;tbnw=130&amp;prev=/images?q=image+manchester+united+players&amp;hl=en&amp;usg=__3HketsYwln5ueXj9am_Zmgan9p4=&amp;ei=vnrISvXgIpSt4QbG_azHAQ&amp;sa=X&amp;oi=image_result&amp;resnum=7&amp;ct=image" TargetMode="External"/><Relationship Id="rId4" Type="http://schemas.openxmlformats.org/officeDocument/2006/relationships/hyperlink" Target="http://www.google.co.uk/imgres?imgurl=http://www.tulanelink.com/tulanelink/balance2.gif&amp;imgrefurl=http://www.tulanelink.com/tulanelink/recusal_99a.htm&amp;h=468&amp;w=640&amp;sz=6&amp;tbnid=jFrV8rkRgDNhiM:&amp;tbnh=100&amp;tbnw=137&amp;prev=/images?q=image+of+balance&amp;hl=en&amp;usg=__UODPtfONJYAaYxaouyv_0TaKJek=&amp;ei=adDJSuyMAoT34Aa4urXHAQ&amp;sa=X&amp;oi=image_result&amp;resnum=2&amp;ct=image" TargetMode="External"/><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7.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7.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imgres?imgurl=http://www.christiangunowner.com/images/2cases.jpg&amp;imgrefurl=http://www.okshooters.com/forums/showthread.php?t=45248&amp;h=486&amp;w=600&amp;sz=48&amp;tbnid=a7h1J0TdpXz-PM:&amp;tbnh=109&amp;tbnw=135&amp;prev=/images?q=image+of+bulging+can&amp;hl=en&amp;usg=__DIqxiIrCd4Uoch9zpncBdAgJ_sQ=&amp;ei=pZ3ISufvIOqMjAeViehO&amp;sa=X&amp;oi=image_result&amp;resnum=3&amp;ct=image" TargetMode="External"/><Relationship Id="rId4" Type="http://schemas.openxmlformats.org/officeDocument/2006/relationships/hyperlink" Target="http://www.google.co.uk/imgres?imgurl=http://amomsblog.files.wordpress.com/2009/03/canned-foods.jpg&amp;imgrefurl=http://amomsblog.wordpress.com/2009/03/17/no-more-bpa-in-food-and-beverage-containers/&amp;h=396&amp;w=303&amp;sz=33&amp;tbnid=ZYbZS4XC9WHNbM:&amp;tbnh=124&amp;tbnw=95&amp;prev=/images?q=CAN+FOOD+WITH+GAS+IMAGE&amp;hl=en&amp;usg=__tjKiIf9mqFEEndmqnWBYO6vBNwU=&amp;ei=Sp7ISrX8MofbjQffw9w4&amp;sa=X&amp;oi=image_result&amp;resnum=1&amp;ct=image" TargetMode="External"/><Relationship Id="rId5" Type="http://schemas.openxmlformats.org/officeDocument/2006/relationships/image" Target="../media/image3.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teaching"/>
          <p:cNvPicPr>
            <a:picLocks noChangeAspect="1" noChangeArrowheads="1"/>
          </p:cNvPicPr>
          <p:nvPr/>
        </p:nvPicPr>
        <p:blipFill>
          <a:blip r:embed="rId2" cstate="print"/>
          <a:srcRect/>
          <a:stretch>
            <a:fillRect/>
          </a:stretch>
        </p:blipFill>
        <p:spPr bwMode="auto">
          <a:xfrm>
            <a:off x="1143000" y="71438"/>
            <a:ext cx="6934200" cy="6710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57808"/>
            <a:ext cx="8229600" cy="1143000"/>
          </a:xfrm>
        </p:spPr>
        <p:txBody>
          <a:bodyPr>
            <a:normAutofit fontScale="90000"/>
          </a:bodyPr>
          <a:lstStyle/>
          <a:p>
            <a:pPr eaLnBrk="1" hangingPunct="1"/>
            <a:r>
              <a:rPr lang="en-GB" b="1" dirty="0" smtClean="0">
                <a:solidFill>
                  <a:srgbClr val="FF0000"/>
                </a:solidFill>
              </a:rPr>
              <a:t>Microbiology –</a:t>
            </a:r>
            <a:r>
              <a:rPr lang="en-GB" b="1" dirty="0" smtClean="0"/>
              <a:t> </a:t>
            </a:r>
            <a:r>
              <a:rPr lang="en-GB" sz="4000" b="1" dirty="0" smtClean="0"/>
              <a:t/>
            </a:r>
            <a:br>
              <a:rPr lang="en-GB" sz="4000" b="1" dirty="0" smtClean="0"/>
            </a:br>
            <a:r>
              <a:rPr lang="en-GB" sz="4000" b="1" dirty="0" smtClean="0"/>
              <a:t>organisms too small to be seen with the naked eye </a:t>
            </a:r>
            <a:r>
              <a:rPr lang="en-US" sz="4000" dirty="0" smtClean="0"/>
              <a:t/>
            </a:r>
            <a:br>
              <a:rPr lang="en-US" sz="4000" dirty="0" smtClean="0"/>
            </a:br>
            <a:endParaRPr lang="en-US" sz="4000" dirty="0" smtClean="0"/>
          </a:p>
        </p:txBody>
      </p:sp>
      <p:sp>
        <p:nvSpPr>
          <p:cNvPr id="121859" name="Rectangle 3"/>
          <p:cNvSpPr>
            <a:spLocks noChangeArrowheads="1"/>
          </p:cNvSpPr>
          <p:nvPr/>
        </p:nvSpPr>
        <p:spPr bwMode="auto">
          <a:xfrm>
            <a:off x="395288" y="1697038"/>
            <a:ext cx="4554452" cy="584775"/>
          </a:xfrm>
          <a:prstGeom prst="rect">
            <a:avLst/>
          </a:prstGeom>
          <a:noFill/>
          <a:ln w="9525">
            <a:noFill/>
            <a:miter lim="800000"/>
            <a:headEnd/>
            <a:tailEnd/>
          </a:ln>
        </p:spPr>
        <p:txBody>
          <a:bodyPr wrap="none">
            <a:spAutoFit/>
          </a:bodyPr>
          <a:lstStyle/>
          <a:p>
            <a:r>
              <a:rPr lang="en-GB" sz="3200" b="1" dirty="0">
                <a:solidFill>
                  <a:srgbClr val="3333CC"/>
                </a:solidFill>
              </a:rPr>
              <a:t>except in large groups</a:t>
            </a:r>
            <a:endParaRPr lang="en-US" sz="3200" b="1" dirty="0">
              <a:solidFill>
                <a:srgbClr val="3333CC"/>
              </a:solidFill>
            </a:endParaRPr>
          </a:p>
        </p:txBody>
      </p:sp>
      <p:sp>
        <p:nvSpPr>
          <p:cNvPr id="21508" name="Text Box 4"/>
          <p:cNvSpPr txBox="1">
            <a:spLocks noChangeArrowheads="1"/>
          </p:cNvSpPr>
          <p:nvPr/>
        </p:nvSpPr>
        <p:spPr bwMode="auto">
          <a:xfrm>
            <a:off x="1042988" y="2205038"/>
            <a:ext cx="3457575" cy="366712"/>
          </a:xfrm>
          <a:prstGeom prst="rect">
            <a:avLst/>
          </a:prstGeom>
          <a:noFill/>
          <a:ln w="9525">
            <a:noFill/>
            <a:miter lim="800000"/>
            <a:headEnd/>
            <a:tailEnd/>
          </a:ln>
        </p:spPr>
        <p:txBody>
          <a:bodyPr>
            <a:spAutoFit/>
          </a:bodyPr>
          <a:lstStyle/>
          <a:p>
            <a:pPr>
              <a:spcBef>
                <a:spcPct val="50000"/>
              </a:spcBef>
            </a:pPr>
            <a:endParaRPr lang="en-GB"/>
          </a:p>
        </p:txBody>
      </p:sp>
      <p:grpSp>
        <p:nvGrpSpPr>
          <p:cNvPr id="2" name="Group 5"/>
          <p:cNvGrpSpPr>
            <a:grpSpLocks/>
          </p:cNvGrpSpPr>
          <p:nvPr/>
        </p:nvGrpSpPr>
        <p:grpSpPr bwMode="auto">
          <a:xfrm>
            <a:off x="539750" y="3213100"/>
            <a:ext cx="6840538" cy="3103563"/>
            <a:chOff x="340" y="2024"/>
            <a:chExt cx="4309" cy="1955"/>
          </a:xfrm>
        </p:grpSpPr>
        <p:pic>
          <p:nvPicPr>
            <p:cNvPr id="21516" name="Picture 6" descr="ousck"/>
            <p:cNvPicPr>
              <a:picLocks noChangeAspect="1" noChangeArrowheads="1"/>
            </p:cNvPicPr>
            <p:nvPr/>
          </p:nvPicPr>
          <p:blipFill>
            <a:blip r:embed="rId2" cstate="print"/>
            <a:srcRect/>
            <a:stretch>
              <a:fillRect/>
            </a:stretch>
          </p:blipFill>
          <p:spPr bwMode="auto">
            <a:xfrm>
              <a:off x="340" y="2024"/>
              <a:ext cx="2087" cy="1496"/>
            </a:xfrm>
            <a:prstGeom prst="rect">
              <a:avLst/>
            </a:prstGeom>
            <a:noFill/>
            <a:ln w="9525">
              <a:noFill/>
              <a:miter lim="800000"/>
              <a:headEnd/>
              <a:tailEnd/>
            </a:ln>
          </p:spPr>
        </p:pic>
        <p:pic>
          <p:nvPicPr>
            <p:cNvPr id="21517" name="Picture 7" descr="006b"/>
            <p:cNvPicPr>
              <a:picLocks noChangeAspect="1" noChangeArrowheads="1"/>
            </p:cNvPicPr>
            <p:nvPr/>
          </p:nvPicPr>
          <p:blipFill>
            <a:blip r:embed="rId3" cstate="print"/>
            <a:srcRect/>
            <a:stretch>
              <a:fillRect/>
            </a:stretch>
          </p:blipFill>
          <p:spPr bwMode="auto">
            <a:xfrm>
              <a:off x="3198" y="2115"/>
              <a:ext cx="1451" cy="1445"/>
            </a:xfrm>
            <a:prstGeom prst="rect">
              <a:avLst/>
            </a:prstGeom>
            <a:noFill/>
            <a:ln w="9525">
              <a:noFill/>
              <a:miter lim="800000"/>
              <a:headEnd/>
              <a:tailEnd/>
            </a:ln>
          </p:spPr>
        </p:pic>
        <p:sp>
          <p:nvSpPr>
            <p:cNvPr id="21518" name="Line 8"/>
            <p:cNvSpPr>
              <a:spLocks noChangeShapeType="1"/>
            </p:cNvSpPr>
            <p:nvPr/>
          </p:nvSpPr>
          <p:spPr bwMode="auto">
            <a:xfrm flipH="1" flipV="1">
              <a:off x="1474" y="2840"/>
              <a:ext cx="1361" cy="862"/>
            </a:xfrm>
            <a:prstGeom prst="line">
              <a:avLst/>
            </a:prstGeom>
            <a:noFill/>
            <a:ln w="9525">
              <a:solidFill>
                <a:schemeClr val="tx1"/>
              </a:solidFill>
              <a:round/>
              <a:headEnd/>
              <a:tailEnd type="triangle" w="med" len="med"/>
            </a:ln>
          </p:spPr>
          <p:txBody>
            <a:bodyPr/>
            <a:lstStyle/>
            <a:p>
              <a:endParaRPr lang="en-GB"/>
            </a:p>
          </p:txBody>
        </p:sp>
        <p:sp>
          <p:nvSpPr>
            <p:cNvPr id="21519" name="Line 9"/>
            <p:cNvSpPr>
              <a:spLocks noChangeShapeType="1"/>
            </p:cNvSpPr>
            <p:nvPr/>
          </p:nvSpPr>
          <p:spPr bwMode="auto">
            <a:xfrm flipV="1">
              <a:off x="2835" y="3158"/>
              <a:ext cx="771" cy="544"/>
            </a:xfrm>
            <a:prstGeom prst="line">
              <a:avLst/>
            </a:prstGeom>
            <a:noFill/>
            <a:ln w="9525">
              <a:solidFill>
                <a:schemeClr val="tx1"/>
              </a:solidFill>
              <a:round/>
              <a:headEnd/>
              <a:tailEnd type="triangle" w="med" len="med"/>
            </a:ln>
          </p:spPr>
          <p:txBody>
            <a:bodyPr/>
            <a:lstStyle/>
            <a:p>
              <a:endParaRPr lang="en-GB"/>
            </a:p>
          </p:txBody>
        </p:sp>
        <p:sp>
          <p:nvSpPr>
            <p:cNvPr id="21520" name="Text Box 10"/>
            <p:cNvSpPr txBox="1">
              <a:spLocks noChangeArrowheads="1"/>
            </p:cNvSpPr>
            <p:nvPr/>
          </p:nvSpPr>
          <p:spPr bwMode="auto">
            <a:xfrm>
              <a:off x="2290" y="3748"/>
              <a:ext cx="1860" cy="231"/>
            </a:xfrm>
            <a:prstGeom prst="rect">
              <a:avLst/>
            </a:prstGeom>
            <a:noFill/>
            <a:ln w="9525">
              <a:noFill/>
              <a:miter lim="800000"/>
              <a:headEnd/>
              <a:tailEnd/>
            </a:ln>
          </p:spPr>
          <p:txBody>
            <a:bodyPr>
              <a:spAutoFit/>
            </a:bodyPr>
            <a:lstStyle/>
            <a:p>
              <a:pPr>
                <a:spcBef>
                  <a:spcPct val="50000"/>
                </a:spcBef>
              </a:pPr>
              <a:r>
                <a:rPr lang="en-GB" b="1" dirty="0"/>
                <a:t>Colonies of bacteria</a:t>
              </a:r>
            </a:p>
          </p:txBody>
        </p:sp>
      </p:grpSp>
      <p:grpSp>
        <p:nvGrpSpPr>
          <p:cNvPr id="3" name="Group 11"/>
          <p:cNvGrpSpPr>
            <a:grpSpLocks/>
          </p:cNvGrpSpPr>
          <p:nvPr/>
        </p:nvGrpSpPr>
        <p:grpSpPr bwMode="auto">
          <a:xfrm>
            <a:off x="6588125" y="2349500"/>
            <a:ext cx="2376488" cy="1511300"/>
            <a:chOff x="4150" y="1480"/>
            <a:chExt cx="1497" cy="952"/>
          </a:xfrm>
        </p:grpSpPr>
        <p:sp>
          <p:nvSpPr>
            <p:cNvPr id="21514" name="Line 12"/>
            <p:cNvSpPr>
              <a:spLocks noChangeShapeType="1"/>
            </p:cNvSpPr>
            <p:nvPr/>
          </p:nvSpPr>
          <p:spPr bwMode="auto">
            <a:xfrm flipH="1">
              <a:off x="4377" y="1752"/>
              <a:ext cx="499" cy="680"/>
            </a:xfrm>
            <a:prstGeom prst="line">
              <a:avLst/>
            </a:prstGeom>
            <a:noFill/>
            <a:ln w="9525">
              <a:solidFill>
                <a:schemeClr val="tx1"/>
              </a:solidFill>
              <a:round/>
              <a:headEnd/>
              <a:tailEnd type="triangle" w="med" len="med"/>
            </a:ln>
          </p:spPr>
          <p:txBody>
            <a:bodyPr/>
            <a:lstStyle/>
            <a:p>
              <a:endParaRPr lang="en-GB"/>
            </a:p>
          </p:txBody>
        </p:sp>
        <p:sp>
          <p:nvSpPr>
            <p:cNvPr id="21515" name="Text Box 13"/>
            <p:cNvSpPr txBox="1">
              <a:spLocks noChangeArrowheads="1"/>
            </p:cNvSpPr>
            <p:nvPr/>
          </p:nvSpPr>
          <p:spPr bwMode="auto">
            <a:xfrm>
              <a:off x="4150" y="1480"/>
              <a:ext cx="1497" cy="404"/>
            </a:xfrm>
            <a:prstGeom prst="rect">
              <a:avLst/>
            </a:prstGeom>
            <a:noFill/>
            <a:ln w="9525">
              <a:noFill/>
              <a:miter lim="800000"/>
              <a:headEnd/>
              <a:tailEnd/>
            </a:ln>
          </p:spPr>
          <p:txBody>
            <a:bodyPr>
              <a:spAutoFit/>
            </a:bodyPr>
            <a:lstStyle/>
            <a:p>
              <a:pPr>
                <a:spcBef>
                  <a:spcPct val="50000"/>
                </a:spcBef>
              </a:pPr>
              <a:r>
                <a:rPr lang="en-GB" i="1"/>
                <a:t>Streptococcus pneumoniae</a:t>
              </a:r>
            </a:p>
          </p:txBody>
        </p:sp>
      </p:grpSp>
      <p:grpSp>
        <p:nvGrpSpPr>
          <p:cNvPr id="4" name="Group 14"/>
          <p:cNvGrpSpPr>
            <a:grpSpLocks/>
          </p:cNvGrpSpPr>
          <p:nvPr/>
        </p:nvGrpSpPr>
        <p:grpSpPr bwMode="auto">
          <a:xfrm>
            <a:off x="755650" y="2565400"/>
            <a:ext cx="1728788" cy="1439863"/>
            <a:chOff x="476" y="1616"/>
            <a:chExt cx="1089" cy="907"/>
          </a:xfrm>
        </p:grpSpPr>
        <p:sp>
          <p:nvSpPr>
            <p:cNvPr id="21512" name="Line 15"/>
            <p:cNvSpPr>
              <a:spLocks noChangeShapeType="1"/>
            </p:cNvSpPr>
            <p:nvPr/>
          </p:nvSpPr>
          <p:spPr bwMode="auto">
            <a:xfrm>
              <a:off x="884" y="1752"/>
              <a:ext cx="0" cy="771"/>
            </a:xfrm>
            <a:prstGeom prst="line">
              <a:avLst/>
            </a:prstGeom>
            <a:noFill/>
            <a:ln w="9525">
              <a:solidFill>
                <a:schemeClr val="tx1"/>
              </a:solidFill>
              <a:round/>
              <a:headEnd/>
              <a:tailEnd type="triangle" w="med" len="med"/>
            </a:ln>
          </p:spPr>
          <p:txBody>
            <a:bodyPr/>
            <a:lstStyle/>
            <a:p>
              <a:endParaRPr lang="en-GB"/>
            </a:p>
          </p:txBody>
        </p:sp>
        <p:sp>
          <p:nvSpPr>
            <p:cNvPr id="21513" name="Text Box 16"/>
            <p:cNvSpPr txBox="1">
              <a:spLocks noChangeArrowheads="1"/>
            </p:cNvSpPr>
            <p:nvPr/>
          </p:nvSpPr>
          <p:spPr bwMode="auto">
            <a:xfrm>
              <a:off x="476" y="1616"/>
              <a:ext cx="1089" cy="404"/>
            </a:xfrm>
            <a:prstGeom prst="rect">
              <a:avLst/>
            </a:prstGeom>
            <a:noFill/>
            <a:ln w="9525">
              <a:noFill/>
              <a:miter lim="800000"/>
              <a:headEnd/>
              <a:tailEnd/>
            </a:ln>
          </p:spPr>
          <p:txBody>
            <a:bodyPr>
              <a:spAutoFit/>
            </a:bodyPr>
            <a:lstStyle/>
            <a:p>
              <a:pPr>
                <a:spcBef>
                  <a:spcPct val="50000"/>
                </a:spcBef>
              </a:pPr>
              <a:r>
                <a:rPr lang="en-GB" i="1" dirty="0"/>
                <a:t>Haemophilus influenzae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additive="base">
                                        <p:cTn id="7" dur="500" fill="hold"/>
                                        <p:tgtEl>
                                          <p:spTgt spid="121859"/>
                                        </p:tgtEl>
                                        <p:attrNameLst>
                                          <p:attrName>ppt_x</p:attrName>
                                        </p:attrNameLst>
                                      </p:cBhvr>
                                      <p:tavLst>
                                        <p:tav tm="0">
                                          <p:val>
                                            <p:strVal val="#ppt_x"/>
                                          </p:val>
                                        </p:tav>
                                        <p:tav tm="100000">
                                          <p:val>
                                            <p:strVal val="#ppt_x"/>
                                          </p:val>
                                        </p:tav>
                                      </p:tavLst>
                                    </p:anim>
                                    <p:anim calcmode="lin" valueType="num">
                                      <p:cBhvr additive="base">
                                        <p:cTn id="8" dur="500" fill="hold"/>
                                        <p:tgtEl>
                                          <p:spTgt spid="1218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Ryebread2">
            <a:hlinkClick r:id="rId2"/>
          </p:cNvPr>
          <p:cNvPicPr>
            <a:picLocks noChangeAspect="1" noChangeArrowheads="1"/>
          </p:cNvPicPr>
          <p:nvPr/>
        </p:nvPicPr>
        <p:blipFill>
          <a:blip r:embed="rId3" cstate="print"/>
          <a:srcRect/>
          <a:stretch>
            <a:fillRect/>
          </a:stretch>
        </p:blipFill>
        <p:spPr bwMode="auto">
          <a:xfrm>
            <a:off x="468313" y="3573463"/>
            <a:ext cx="2808287" cy="2619375"/>
          </a:xfrm>
          <a:prstGeom prst="rect">
            <a:avLst/>
          </a:prstGeom>
          <a:noFill/>
          <a:ln w="9525">
            <a:noFill/>
            <a:miter lim="800000"/>
            <a:headEnd/>
            <a:tailEnd/>
          </a:ln>
        </p:spPr>
      </p:pic>
      <p:pic>
        <p:nvPicPr>
          <p:cNvPr id="122883" name="Picture 3" descr="moldy_bread">
            <a:hlinkClick r:id="rId4"/>
          </p:cNvPr>
          <p:cNvPicPr>
            <a:picLocks noChangeAspect="1" noChangeArrowheads="1"/>
          </p:cNvPicPr>
          <p:nvPr/>
        </p:nvPicPr>
        <p:blipFill>
          <a:blip r:embed="rId5" cstate="print"/>
          <a:srcRect/>
          <a:stretch>
            <a:fillRect/>
          </a:stretch>
        </p:blipFill>
        <p:spPr bwMode="auto">
          <a:xfrm>
            <a:off x="5867400" y="3644900"/>
            <a:ext cx="2879725" cy="2327275"/>
          </a:xfrm>
          <a:prstGeom prst="rect">
            <a:avLst/>
          </a:prstGeom>
          <a:noFill/>
          <a:ln w="9525">
            <a:noFill/>
            <a:miter lim="800000"/>
            <a:headEnd/>
            <a:tailEnd/>
          </a:ln>
        </p:spPr>
      </p:pic>
      <p:sp>
        <p:nvSpPr>
          <p:cNvPr id="122884" name="Text Box 4"/>
          <p:cNvSpPr txBox="1">
            <a:spLocks noChangeArrowheads="1"/>
          </p:cNvSpPr>
          <p:nvPr/>
        </p:nvSpPr>
        <p:spPr bwMode="auto">
          <a:xfrm>
            <a:off x="3275483" y="4149080"/>
            <a:ext cx="3960813" cy="579438"/>
          </a:xfrm>
          <a:prstGeom prst="rect">
            <a:avLst/>
          </a:prstGeom>
          <a:noFill/>
          <a:ln w="9525">
            <a:noFill/>
            <a:miter lim="800000"/>
            <a:headEnd/>
            <a:tailEnd/>
          </a:ln>
        </p:spPr>
        <p:txBody>
          <a:bodyPr>
            <a:spAutoFit/>
          </a:bodyPr>
          <a:lstStyle/>
          <a:p>
            <a:pPr>
              <a:spcBef>
                <a:spcPct val="50000"/>
              </a:spcBef>
            </a:pPr>
            <a:r>
              <a:rPr lang="en-GB" sz="3200" dirty="0"/>
              <a:t>Mould on bread</a:t>
            </a:r>
          </a:p>
        </p:txBody>
      </p:sp>
      <p:sp>
        <p:nvSpPr>
          <p:cNvPr id="22533" name="Rectangle 5"/>
          <p:cNvSpPr>
            <a:spLocks noChangeArrowheads="1"/>
          </p:cNvSpPr>
          <p:nvPr/>
        </p:nvSpPr>
        <p:spPr bwMode="auto">
          <a:xfrm>
            <a:off x="457200" y="485800"/>
            <a:ext cx="8229600" cy="1143000"/>
          </a:xfrm>
          <a:prstGeom prst="rect">
            <a:avLst/>
          </a:prstGeom>
          <a:noFill/>
          <a:ln w="9525">
            <a:noFill/>
            <a:miter lim="800000"/>
            <a:headEnd/>
            <a:tailEnd/>
          </a:ln>
        </p:spPr>
        <p:txBody>
          <a:bodyPr anchor="ctr"/>
          <a:lstStyle/>
          <a:p>
            <a:r>
              <a:rPr lang="en-GB" sz="4000" b="1" dirty="0"/>
              <a:t>organisms too small to be seen with the naked eye </a:t>
            </a:r>
            <a:r>
              <a:rPr lang="en-US" sz="4000" b="1" dirty="0"/>
              <a:t/>
            </a:r>
            <a:br>
              <a:rPr lang="en-US" sz="4000" b="1" dirty="0"/>
            </a:br>
            <a:endParaRPr lang="en-US" sz="4000" b="1" dirty="0"/>
          </a:p>
        </p:txBody>
      </p:sp>
      <p:sp>
        <p:nvSpPr>
          <p:cNvPr id="122886" name="Rectangle 6"/>
          <p:cNvSpPr>
            <a:spLocks noChangeArrowheads="1"/>
          </p:cNvSpPr>
          <p:nvPr/>
        </p:nvSpPr>
        <p:spPr bwMode="auto">
          <a:xfrm>
            <a:off x="755650" y="1769443"/>
            <a:ext cx="4175125" cy="579437"/>
          </a:xfrm>
          <a:prstGeom prst="rect">
            <a:avLst/>
          </a:prstGeom>
          <a:noFill/>
          <a:ln w="9525">
            <a:noFill/>
            <a:miter lim="800000"/>
            <a:headEnd/>
            <a:tailEnd/>
          </a:ln>
        </p:spPr>
        <p:txBody>
          <a:bodyPr wrap="none">
            <a:spAutoFit/>
          </a:bodyPr>
          <a:lstStyle/>
          <a:p>
            <a:r>
              <a:rPr lang="en-GB" sz="3200" dirty="0">
                <a:solidFill>
                  <a:srgbClr val="3333CC"/>
                </a:solidFill>
              </a:rPr>
              <a:t>except in large groups</a:t>
            </a:r>
            <a:endParaRPr lang="en-US" sz="3200" dirty="0">
              <a:solidFill>
                <a:srgbClr val="3333CC"/>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6"/>
                                        </p:tgtEl>
                                        <p:attrNameLst>
                                          <p:attrName>style.visibility</p:attrName>
                                        </p:attrNameLst>
                                      </p:cBhvr>
                                      <p:to>
                                        <p:strVal val="visible"/>
                                      </p:to>
                                    </p:set>
                                    <p:anim calcmode="lin" valueType="num">
                                      <p:cBhvr additive="base">
                                        <p:cTn id="7" dur="500" fill="hold"/>
                                        <p:tgtEl>
                                          <p:spTgt spid="122886"/>
                                        </p:tgtEl>
                                        <p:attrNameLst>
                                          <p:attrName>ppt_x</p:attrName>
                                        </p:attrNameLst>
                                      </p:cBhvr>
                                      <p:tavLst>
                                        <p:tav tm="0">
                                          <p:val>
                                            <p:strVal val="#ppt_x"/>
                                          </p:val>
                                        </p:tav>
                                        <p:tav tm="100000">
                                          <p:val>
                                            <p:strVal val="#ppt_x"/>
                                          </p:val>
                                        </p:tav>
                                      </p:tavLst>
                                    </p:anim>
                                    <p:anim calcmode="lin" valueType="num">
                                      <p:cBhvr additive="base">
                                        <p:cTn id="8" dur="500" fill="hold"/>
                                        <p:tgtEl>
                                          <p:spTgt spid="1228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22882"/>
                                        </p:tgtEl>
                                        <p:attrNameLst>
                                          <p:attrName>style.visibility</p:attrName>
                                        </p:attrNameLst>
                                      </p:cBhvr>
                                      <p:to>
                                        <p:strVal val="visible"/>
                                      </p:to>
                                    </p:set>
                                    <p:animEffect transition="in" filter="strips(downLeft)">
                                      <p:cBhvr>
                                        <p:cTn id="13" dur="500"/>
                                        <p:tgtEl>
                                          <p:spTgt spid="12288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2884"/>
                                        </p:tgtEl>
                                        <p:attrNameLst>
                                          <p:attrName>style.visibility</p:attrName>
                                        </p:attrNameLst>
                                      </p:cBhvr>
                                      <p:to>
                                        <p:strVal val="visible"/>
                                      </p:to>
                                    </p:set>
                                    <p:animEffect transition="in" filter="strips(downLeft)">
                                      <p:cBhvr>
                                        <p:cTn id="16" dur="500"/>
                                        <p:tgtEl>
                                          <p:spTgt spid="122884"/>
                                        </p:tgtEl>
                                      </p:cBhvr>
                                    </p:animEffect>
                                  </p:childTnLst>
                                </p:cTn>
                              </p:par>
                              <p:par>
                                <p:cTn id="17" presetID="18" presetClass="entr" presetSubtype="12" fill="hold" nodeType="withEffect">
                                  <p:stCondLst>
                                    <p:cond delay="0"/>
                                  </p:stCondLst>
                                  <p:childTnLst>
                                    <p:set>
                                      <p:cBhvr>
                                        <p:cTn id="18" dur="1" fill="hold">
                                          <p:stCondLst>
                                            <p:cond delay="0"/>
                                          </p:stCondLst>
                                        </p:cTn>
                                        <p:tgtEl>
                                          <p:spTgt spid="122883"/>
                                        </p:tgtEl>
                                        <p:attrNameLst>
                                          <p:attrName>style.visibility</p:attrName>
                                        </p:attrNameLst>
                                      </p:cBhvr>
                                      <p:to>
                                        <p:strVal val="visible"/>
                                      </p:to>
                                    </p:set>
                                    <p:animEffect transition="in" filter="strips(downLeft)">
                                      <p:cBhvr>
                                        <p:cTn id="19"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GB" b="1" dirty="0" smtClean="0">
                <a:solidFill>
                  <a:srgbClr val="3333CC"/>
                </a:solidFill>
              </a:rPr>
              <a:t>Effects of large numbers often visible</a:t>
            </a:r>
            <a:endParaRPr lang="en-US" b="1" dirty="0" smtClean="0">
              <a:solidFill>
                <a:srgbClr val="3333CC"/>
              </a:solidFill>
            </a:endParaRPr>
          </a:p>
        </p:txBody>
      </p:sp>
      <p:pic>
        <p:nvPicPr>
          <p:cNvPr id="123907" name="Picture 3" descr="See full size image">
            <a:hlinkClick r:id="rId2"/>
          </p:cNvPr>
          <p:cNvPicPr>
            <a:picLocks noChangeAspect="1" noChangeArrowheads="1"/>
          </p:cNvPicPr>
          <p:nvPr/>
        </p:nvPicPr>
        <p:blipFill>
          <a:blip r:embed="rId3" cstate="print"/>
          <a:srcRect/>
          <a:stretch>
            <a:fillRect/>
          </a:stretch>
        </p:blipFill>
        <p:spPr bwMode="auto">
          <a:xfrm>
            <a:off x="2497138" y="3716338"/>
            <a:ext cx="3024187" cy="2451100"/>
          </a:xfrm>
          <a:prstGeom prst="rect">
            <a:avLst/>
          </a:prstGeom>
          <a:noFill/>
          <a:ln w="9525">
            <a:noFill/>
            <a:miter lim="800000"/>
            <a:headEnd/>
            <a:tailEnd/>
          </a:ln>
        </p:spPr>
      </p:pic>
      <p:pic>
        <p:nvPicPr>
          <p:cNvPr id="123908" name="Picture 4" descr="See full size image">
            <a:hlinkClick r:id="rId4"/>
          </p:cNvPr>
          <p:cNvPicPr>
            <a:picLocks noChangeAspect="1" noChangeArrowheads="1"/>
          </p:cNvPicPr>
          <p:nvPr/>
        </p:nvPicPr>
        <p:blipFill>
          <a:blip r:embed="rId5" cstate="print"/>
          <a:srcRect/>
          <a:stretch>
            <a:fillRect/>
          </a:stretch>
        </p:blipFill>
        <p:spPr bwMode="auto">
          <a:xfrm>
            <a:off x="6156325" y="1484313"/>
            <a:ext cx="1527175" cy="2305050"/>
          </a:xfrm>
          <a:prstGeom prst="rect">
            <a:avLst/>
          </a:prstGeom>
          <a:noFill/>
          <a:ln w="9525">
            <a:noFill/>
            <a:miter lim="800000"/>
            <a:headEnd/>
            <a:tailEnd/>
          </a:ln>
        </p:spPr>
      </p:pic>
      <p:pic>
        <p:nvPicPr>
          <p:cNvPr id="123909" name="Picture 5" descr="See full size image">
            <a:hlinkClick r:id="rId6"/>
          </p:cNvPr>
          <p:cNvPicPr>
            <a:picLocks noChangeAspect="1" noChangeArrowheads="1"/>
          </p:cNvPicPr>
          <p:nvPr/>
        </p:nvPicPr>
        <p:blipFill>
          <a:blip r:embed="rId7" cstate="print"/>
          <a:srcRect/>
          <a:stretch>
            <a:fillRect/>
          </a:stretch>
        </p:blipFill>
        <p:spPr bwMode="auto">
          <a:xfrm>
            <a:off x="414338" y="1268413"/>
            <a:ext cx="2033587" cy="2665412"/>
          </a:xfrm>
          <a:prstGeom prst="rect">
            <a:avLst/>
          </a:prstGeom>
          <a:noFill/>
          <a:ln w="9525">
            <a:noFill/>
            <a:miter lim="800000"/>
            <a:headEnd/>
            <a:tailEnd/>
          </a:ln>
        </p:spPr>
      </p:pic>
      <p:sp>
        <p:nvSpPr>
          <p:cNvPr id="123910" name="AutoShape 6"/>
          <p:cNvSpPr>
            <a:spLocks noChangeArrowheads="1"/>
          </p:cNvSpPr>
          <p:nvPr/>
        </p:nvSpPr>
        <p:spPr bwMode="auto">
          <a:xfrm>
            <a:off x="2484438" y="1989138"/>
            <a:ext cx="3600450" cy="863600"/>
          </a:xfrm>
          <a:prstGeom prst="rightArrow">
            <a:avLst>
              <a:gd name="adj1" fmla="val 50000"/>
              <a:gd name="adj2" fmla="val 104228"/>
            </a:avLst>
          </a:prstGeom>
          <a:solidFill>
            <a:schemeClr val="accent1"/>
          </a:solidFill>
          <a:ln w="9525">
            <a:solidFill>
              <a:schemeClr val="tx1"/>
            </a:solidFill>
            <a:miter lim="800000"/>
            <a:headEnd/>
            <a:tailEnd/>
          </a:ln>
        </p:spPr>
        <p:txBody>
          <a:bodyPr wrap="none" anchor="ctr"/>
          <a:lstStyle/>
          <a:p>
            <a:endParaRPr lang="en-GB"/>
          </a:p>
        </p:txBody>
      </p:sp>
      <p:sp>
        <p:nvSpPr>
          <p:cNvPr id="123911" name="AutoShape 7"/>
          <p:cNvSpPr>
            <a:spLocks noChangeArrowheads="1"/>
          </p:cNvSpPr>
          <p:nvPr/>
        </p:nvSpPr>
        <p:spPr bwMode="auto">
          <a:xfrm rot="16200000" flipH="1">
            <a:off x="5687219" y="4185444"/>
            <a:ext cx="1871662" cy="1511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23560" name="Text Box 8"/>
          <p:cNvSpPr txBox="1">
            <a:spLocks noChangeArrowheads="1"/>
          </p:cNvSpPr>
          <p:nvPr/>
        </p:nvSpPr>
        <p:spPr bwMode="auto">
          <a:xfrm>
            <a:off x="2916238" y="1628775"/>
            <a:ext cx="2016125" cy="366713"/>
          </a:xfrm>
          <a:prstGeom prst="rect">
            <a:avLst/>
          </a:prstGeom>
          <a:noFill/>
          <a:ln w="9525">
            <a:noFill/>
            <a:miter lim="800000"/>
            <a:headEnd/>
            <a:tailEnd/>
          </a:ln>
        </p:spPr>
        <p:txBody>
          <a:bodyPr>
            <a:spAutoFit/>
          </a:bodyPr>
          <a:lstStyle/>
          <a:p>
            <a:pPr>
              <a:spcBef>
                <a:spcPct val="50000"/>
              </a:spcBef>
            </a:pPr>
            <a:endParaRPr lang="en-GB"/>
          </a:p>
        </p:txBody>
      </p:sp>
      <p:sp>
        <p:nvSpPr>
          <p:cNvPr id="123913" name="Text Box 9"/>
          <p:cNvSpPr txBox="1">
            <a:spLocks noChangeArrowheads="1"/>
          </p:cNvSpPr>
          <p:nvPr/>
        </p:nvSpPr>
        <p:spPr bwMode="auto">
          <a:xfrm>
            <a:off x="2771775" y="1557338"/>
            <a:ext cx="2016125" cy="366712"/>
          </a:xfrm>
          <a:prstGeom prst="rect">
            <a:avLst/>
          </a:prstGeom>
          <a:noFill/>
          <a:ln w="9525">
            <a:noFill/>
            <a:miter lim="800000"/>
            <a:headEnd/>
            <a:tailEnd/>
          </a:ln>
        </p:spPr>
        <p:txBody>
          <a:bodyPr>
            <a:spAutoFit/>
          </a:bodyPr>
          <a:lstStyle/>
          <a:p>
            <a:pPr>
              <a:spcBef>
                <a:spcPct val="50000"/>
              </a:spcBef>
            </a:pPr>
            <a:r>
              <a:rPr lang="en-GB"/>
              <a:t> bad storage cond</a:t>
            </a:r>
            <a:endParaRPr lang="en-US"/>
          </a:p>
        </p:txBody>
      </p:sp>
      <p:sp>
        <p:nvSpPr>
          <p:cNvPr id="123914" name="Text Box 10"/>
          <p:cNvSpPr txBox="1">
            <a:spLocks noChangeArrowheads="1"/>
          </p:cNvSpPr>
          <p:nvPr/>
        </p:nvSpPr>
        <p:spPr bwMode="auto">
          <a:xfrm>
            <a:off x="2555875" y="2781300"/>
            <a:ext cx="2376488" cy="366713"/>
          </a:xfrm>
          <a:prstGeom prst="rect">
            <a:avLst/>
          </a:prstGeom>
          <a:noFill/>
          <a:ln w="9525">
            <a:noFill/>
            <a:miter lim="800000"/>
            <a:headEnd/>
            <a:tailEnd/>
          </a:ln>
        </p:spPr>
        <p:txBody>
          <a:bodyPr>
            <a:spAutoFit/>
          </a:bodyPr>
          <a:lstStyle/>
          <a:p>
            <a:pPr>
              <a:spcBef>
                <a:spcPct val="50000"/>
              </a:spcBef>
            </a:pPr>
            <a:r>
              <a:rPr lang="en-GB"/>
              <a:t>Unsterile processing</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3913"/>
                                        </p:tgtEl>
                                        <p:attrNameLst>
                                          <p:attrName>style.visibility</p:attrName>
                                        </p:attrNameLst>
                                      </p:cBhvr>
                                      <p:to>
                                        <p:strVal val="visible"/>
                                      </p:to>
                                    </p:set>
                                    <p:animEffect transition="in" filter="checkerboard(across)">
                                      <p:cBhvr>
                                        <p:cTn id="13" dur="500"/>
                                        <p:tgtEl>
                                          <p:spTgt spid="1239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3914"/>
                                        </p:tgtEl>
                                        <p:attrNameLst>
                                          <p:attrName>style.visibility</p:attrName>
                                        </p:attrNameLst>
                                      </p:cBhvr>
                                      <p:to>
                                        <p:strVal val="visible"/>
                                      </p:to>
                                    </p:set>
                                    <p:animEffect transition="in" filter="checkerboard(across)">
                                      <p:cBhvr>
                                        <p:cTn id="16" dur="500"/>
                                        <p:tgtEl>
                                          <p:spTgt spid="12391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23910"/>
                                        </p:tgtEl>
                                        <p:attrNameLst>
                                          <p:attrName>style.visibility</p:attrName>
                                        </p:attrNameLst>
                                      </p:cBhvr>
                                      <p:to>
                                        <p:strVal val="visible"/>
                                      </p:to>
                                    </p:set>
                                    <p:animEffect transition="in" filter="strips(downLeft)">
                                      <p:cBhvr>
                                        <p:cTn id="21" dur="500"/>
                                        <p:tgtEl>
                                          <p:spTgt spid="123910"/>
                                        </p:tgtEl>
                                      </p:cBhvr>
                                    </p:animEffect>
                                  </p:childTnLst>
                                </p:cTn>
                              </p:par>
                              <p:par>
                                <p:cTn id="22" presetID="18" presetClass="entr" presetSubtype="12" fill="hold" nodeType="withEffect">
                                  <p:stCondLst>
                                    <p:cond delay="0"/>
                                  </p:stCondLst>
                                  <p:childTnLst>
                                    <p:set>
                                      <p:cBhvr>
                                        <p:cTn id="23" dur="1" fill="hold">
                                          <p:stCondLst>
                                            <p:cond delay="0"/>
                                          </p:stCondLst>
                                        </p:cTn>
                                        <p:tgtEl>
                                          <p:spTgt spid="123908"/>
                                        </p:tgtEl>
                                        <p:attrNameLst>
                                          <p:attrName>style.visibility</p:attrName>
                                        </p:attrNameLst>
                                      </p:cBhvr>
                                      <p:to>
                                        <p:strVal val="visible"/>
                                      </p:to>
                                    </p:set>
                                    <p:animEffect transition="in" filter="strips(downLeft)">
                                      <p:cBhvr>
                                        <p:cTn id="24" dur="500"/>
                                        <p:tgtEl>
                                          <p:spTgt spid="12390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3911"/>
                                        </p:tgtEl>
                                        <p:attrNameLst>
                                          <p:attrName>style.visibility</p:attrName>
                                        </p:attrNameLst>
                                      </p:cBhvr>
                                      <p:to>
                                        <p:strVal val="visible"/>
                                      </p:to>
                                    </p:set>
                                    <p:anim calcmode="lin" valueType="num">
                                      <p:cBhvr additive="base">
                                        <p:cTn id="29" dur="500" fill="hold"/>
                                        <p:tgtEl>
                                          <p:spTgt spid="123911"/>
                                        </p:tgtEl>
                                        <p:attrNameLst>
                                          <p:attrName>ppt_x</p:attrName>
                                        </p:attrNameLst>
                                      </p:cBhvr>
                                      <p:tavLst>
                                        <p:tav tm="0">
                                          <p:val>
                                            <p:strVal val="#ppt_x"/>
                                          </p:val>
                                        </p:tav>
                                        <p:tav tm="100000">
                                          <p:val>
                                            <p:strVal val="#ppt_x"/>
                                          </p:val>
                                        </p:tav>
                                      </p:tavLst>
                                    </p:anim>
                                    <p:anim calcmode="lin" valueType="num">
                                      <p:cBhvr additive="base">
                                        <p:cTn id="30" dur="500" fill="hold"/>
                                        <p:tgtEl>
                                          <p:spTgt spid="1239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3907"/>
                                        </p:tgtEl>
                                        <p:attrNameLst>
                                          <p:attrName>style.visibility</p:attrName>
                                        </p:attrNameLst>
                                      </p:cBhvr>
                                      <p:to>
                                        <p:strVal val="visible"/>
                                      </p:to>
                                    </p:set>
                                    <p:anim calcmode="lin" valueType="num">
                                      <p:cBhvr additive="base">
                                        <p:cTn id="33" dur="500" fill="hold"/>
                                        <p:tgtEl>
                                          <p:spTgt spid="123907"/>
                                        </p:tgtEl>
                                        <p:attrNameLst>
                                          <p:attrName>ppt_x</p:attrName>
                                        </p:attrNameLst>
                                      </p:cBhvr>
                                      <p:tavLst>
                                        <p:tav tm="0">
                                          <p:val>
                                            <p:strVal val="#ppt_x"/>
                                          </p:val>
                                        </p:tav>
                                        <p:tav tm="100000">
                                          <p:val>
                                            <p:strVal val="#ppt_x"/>
                                          </p:val>
                                        </p:tav>
                                      </p:tavLst>
                                    </p:anim>
                                    <p:anim calcmode="lin" valueType="num">
                                      <p:cBhvr additive="base">
                                        <p:cTn id="34"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animBg="1"/>
      <p:bldP spid="123911" grpId="0" animBg="1"/>
      <p:bldP spid="123913" grpId="0"/>
      <p:bldP spid="1239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6984776" cy="830997"/>
          </a:xfrm>
          <a:prstGeom prst="rect">
            <a:avLst/>
          </a:prstGeom>
          <a:noFill/>
        </p:spPr>
        <p:txBody>
          <a:bodyPr wrap="square" rtlCol="0">
            <a:spAutoFit/>
          </a:bodyPr>
          <a:lstStyle/>
          <a:p>
            <a:pPr algn="ctr"/>
            <a:r>
              <a:rPr lang="en-GB" sz="4800" b="1" dirty="0" smtClean="0">
                <a:solidFill>
                  <a:srgbClr val="FF0000"/>
                </a:solidFill>
              </a:rPr>
              <a:t>Branches of study</a:t>
            </a:r>
            <a:endParaRPr lang="en-GB" sz="48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2859083"/>
              </p:ext>
            </p:extLst>
          </p:nvPr>
        </p:nvGraphicFramePr>
        <p:xfrm>
          <a:off x="144016" y="1772818"/>
          <a:ext cx="8748464" cy="4320480"/>
        </p:xfrm>
        <a:graphic>
          <a:graphicData uri="http://schemas.openxmlformats.org/drawingml/2006/table">
            <a:tbl>
              <a:tblPr firstRow="1" bandRow="1">
                <a:tableStyleId>{5C22544A-7EE6-4342-B048-85BDC9FD1C3A}</a:tableStyleId>
              </a:tblPr>
              <a:tblGrid>
                <a:gridCol w="2607715"/>
                <a:gridCol w="6140749"/>
              </a:tblGrid>
              <a:tr h="854600">
                <a:tc>
                  <a:txBody>
                    <a:bodyPr/>
                    <a:lstStyle/>
                    <a:p>
                      <a:r>
                        <a:rPr lang="en-GB" sz="4400" b="1" dirty="0" smtClean="0"/>
                        <a:t>Branch</a:t>
                      </a:r>
                      <a:endParaRPr lang="en-GB" sz="4400" b="1" dirty="0"/>
                    </a:p>
                  </a:txBody>
                  <a:tcPr/>
                </a:tc>
                <a:tc>
                  <a:txBody>
                    <a:bodyPr/>
                    <a:lstStyle/>
                    <a:p>
                      <a:r>
                        <a:rPr lang="en-GB" sz="4400" b="1" dirty="0" smtClean="0"/>
                        <a:t>Definition</a:t>
                      </a:r>
                      <a:endParaRPr lang="en-GB" sz="4400" b="1" dirty="0"/>
                    </a:p>
                  </a:txBody>
                  <a:tcPr/>
                </a:tc>
              </a:tr>
              <a:tr h="866470">
                <a:tc>
                  <a:txBody>
                    <a:bodyPr/>
                    <a:lstStyle/>
                    <a:p>
                      <a:r>
                        <a:rPr lang="en-US" sz="3600" b="1" dirty="0" smtClean="0">
                          <a:solidFill>
                            <a:srgbClr val="FF0000"/>
                          </a:solidFill>
                        </a:rPr>
                        <a:t>Bacteriology</a:t>
                      </a:r>
                      <a:r>
                        <a:rPr lang="en-US" sz="3600" dirty="0" smtClean="0">
                          <a:solidFill>
                            <a:srgbClr val="FF0000"/>
                          </a:solidFill>
                        </a:rPr>
                        <a:t> </a:t>
                      </a:r>
                      <a:endParaRPr lang="en-GB" sz="3600" dirty="0">
                        <a:solidFill>
                          <a:srgbClr val="FF0000"/>
                        </a:solidFill>
                      </a:endParaRPr>
                    </a:p>
                  </a:txBody>
                  <a:tcPr/>
                </a:tc>
                <a:tc>
                  <a:txBody>
                    <a:bodyPr/>
                    <a:lstStyle/>
                    <a:p>
                      <a:endParaRPr lang="en-GB" sz="3600" dirty="0">
                        <a:solidFill>
                          <a:srgbClr val="FF0000"/>
                        </a:solidFill>
                      </a:endParaRPr>
                    </a:p>
                  </a:txBody>
                  <a:tcPr/>
                </a:tc>
              </a:tr>
              <a:tr h="866470">
                <a:tc>
                  <a:txBody>
                    <a:bodyPr/>
                    <a:lstStyle/>
                    <a:p>
                      <a:r>
                        <a:rPr lang="en-US" sz="3600" b="1" dirty="0" smtClean="0">
                          <a:solidFill>
                            <a:srgbClr val="FF0000"/>
                          </a:solidFill>
                        </a:rPr>
                        <a:t>Mycology </a:t>
                      </a:r>
                      <a:endParaRPr lang="en-GB" sz="3600" dirty="0">
                        <a:solidFill>
                          <a:srgbClr val="FF0000"/>
                        </a:solidFill>
                      </a:endParaRPr>
                    </a:p>
                  </a:txBody>
                  <a:tcPr/>
                </a:tc>
                <a:tc>
                  <a:txBody>
                    <a:bodyPr/>
                    <a:lstStyle/>
                    <a:p>
                      <a:endParaRPr lang="en-GB" sz="3600" dirty="0">
                        <a:solidFill>
                          <a:srgbClr val="FF0000"/>
                        </a:solidFill>
                      </a:endParaRPr>
                    </a:p>
                  </a:txBody>
                  <a:tcPr/>
                </a:tc>
              </a:tr>
              <a:tr h="866470">
                <a:tc>
                  <a:txBody>
                    <a:bodyPr/>
                    <a:lstStyle/>
                    <a:p>
                      <a:r>
                        <a:rPr lang="en-US" sz="3600" b="1" dirty="0" smtClean="0">
                          <a:solidFill>
                            <a:srgbClr val="23335C"/>
                          </a:solidFill>
                        </a:rPr>
                        <a:t>Virology</a:t>
                      </a:r>
                      <a:endParaRPr lang="en-GB" sz="3600" dirty="0"/>
                    </a:p>
                  </a:txBody>
                  <a:tcPr/>
                </a:tc>
                <a:tc>
                  <a:txBody>
                    <a:bodyPr/>
                    <a:lstStyle/>
                    <a:p>
                      <a:endParaRPr lang="en-GB" sz="3600" dirty="0"/>
                    </a:p>
                  </a:txBody>
                  <a:tcPr/>
                </a:tc>
              </a:tr>
              <a:tr h="866470">
                <a:tc>
                  <a:txBody>
                    <a:bodyPr/>
                    <a:lstStyle/>
                    <a:p>
                      <a:r>
                        <a:rPr lang="en-US" sz="3600" b="1" dirty="0" smtClean="0">
                          <a:solidFill>
                            <a:srgbClr val="23335C"/>
                          </a:solidFill>
                        </a:rPr>
                        <a:t>Parasitology</a:t>
                      </a:r>
                      <a:endParaRPr lang="en-GB" sz="3600" dirty="0"/>
                    </a:p>
                  </a:txBody>
                  <a:tcPr/>
                </a:tc>
                <a:tc>
                  <a:txBody>
                    <a:bodyPr/>
                    <a:lstStyle/>
                    <a:p>
                      <a:endParaRPr lang="en-GB" sz="3600" dirty="0"/>
                    </a:p>
                  </a:txBody>
                  <a:tcPr/>
                </a:tc>
              </a:tr>
            </a:tbl>
          </a:graphicData>
        </a:graphic>
      </p:graphicFrame>
      <p:sp>
        <p:nvSpPr>
          <p:cNvPr id="8" name="TextBox 7"/>
          <p:cNvSpPr txBox="1"/>
          <p:nvPr/>
        </p:nvSpPr>
        <p:spPr>
          <a:xfrm>
            <a:off x="6300192" y="2852936"/>
            <a:ext cx="2088232" cy="369332"/>
          </a:xfrm>
          <a:prstGeom prst="rect">
            <a:avLst/>
          </a:prstGeom>
          <a:noFill/>
        </p:spPr>
        <p:txBody>
          <a:bodyPr wrap="square" rtlCol="0">
            <a:spAutoFit/>
          </a:bodyPr>
          <a:lstStyle/>
          <a:p>
            <a:endParaRPr lang="en-GB" dirty="0"/>
          </a:p>
        </p:txBody>
      </p:sp>
      <p:sp>
        <p:nvSpPr>
          <p:cNvPr id="9" name="TextBox 8"/>
          <p:cNvSpPr txBox="1"/>
          <p:nvPr/>
        </p:nvSpPr>
        <p:spPr>
          <a:xfrm>
            <a:off x="2843808" y="2708920"/>
            <a:ext cx="5904656" cy="1077218"/>
          </a:xfrm>
          <a:prstGeom prst="rect">
            <a:avLst/>
          </a:prstGeom>
          <a:noFill/>
        </p:spPr>
        <p:txBody>
          <a:bodyPr wrap="square" rtlCol="0">
            <a:spAutoFit/>
          </a:bodyPr>
          <a:lstStyle/>
          <a:p>
            <a:r>
              <a:rPr lang="en-US" sz="3200" dirty="0" smtClean="0">
                <a:solidFill>
                  <a:srgbClr val="23335C"/>
                </a:solidFill>
              </a:rPr>
              <a:t>Study of bacteria</a:t>
            </a:r>
            <a:endParaRPr lang="en-GB" sz="3200" dirty="0" smtClean="0"/>
          </a:p>
          <a:p>
            <a:endParaRPr lang="en-GB" sz="3200" dirty="0"/>
          </a:p>
        </p:txBody>
      </p:sp>
      <p:sp>
        <p:nvSpPr>
          <p:cNvPr id="10" name="TextBox 9"/>
          <p:cNvSpPr txBox="1"/>
          <p:nvPr/>
        </p:nvSpPr>
        <p:spPr>
          <a:xfrm>
            <a:off x="2843808" y="3645024"/>
            <a:ext cx="5904656" cy="1077218"/>
          </a:xfrm>
          <a:prstGeom prst="rect">
            <a:avLst/>
          </a:prstGeom>
          <a:noFill/>
        </p:spPr>
        <p:txBody>
          <a:bodyPr wrap="square" rtlCol="0">
            <a:spAutoFit/>
          </a:bodyPr>
          <a:lstStyle/>
          <a:p>
            <a:r>
              <a:rPr lang="en-US" sz="3200" dirty="0" smtClean="0">
                <a:solidFill>
                  <a:srgbClr val="23335C"/>
                </a:solidFill>
              </a:rPr>
              <a:t>Study of fungi and yeast</a:t>
            </a:r>
            <a:endParaRPr lang="en-GB" sz="3200" dirty="0" smtClean="0"/>
          </a:p>
          <a:p>
            <a:endParaRPr lang="en-GB" sz="3200" dirty="0"/>
          </a:p>
        </p:txBody>
      </p:sp>
      <p:sp>
        <p:nvSpPr>
          <p:cNvPr id="11" name="TextBox 10"/>
          <p:cNvSpPr txBox="1"/>
          <p:nvPr/>
        </p:nvSpPr>
        <p:spPr>
          <a:xfrm>
            <a:off x="2843808" y="4581128"/>
            <a:ext cx="5976664" cy="1077218"/>
          </a:xfrm>
          <a:prstGeom prst="rect">
            <a:avLst/>
          </a:prstGeom>
          <a:noFill/>
        </p:spPr>
        <p:txBody>
          <a:bodyPr wrap="square" rtlCol="0">
            <a:spAutoFit/>
          </a:bodyPr>
          <a:lstStyle/>
          <a:p>
            <a:r>
              <a:rPr lang="en-US" sz="3200" dirty="0" smtClean="0">
                <a:solidFill>
                  <a:srgbClr val="23335C"/>
                </a:solidFill>
              </a:rPr>
              <a:t>Study of viruses</a:t>
            </a:r>
            <a:endParaRPr lang="en-GB" sz="3200" dirty="0" smtClean="0"/>
          </a:p>
          <a:p>
            <a:endParaRPr lang="en-GB" sz="3200" dirty="0"/>
          </a:p>
        </p:txBody>
      </p:sp>
      <p:sp>
        <p:nvSpPr>
          <p:cNvPr id="12" name="TextBox 11"/>
          <p:cNvSpPr txBox="1"/>
          <p:nvPr/>
        </p:nvSpPr>
        <p:spPr>
          <a:xfrm>
            <a:off x="2843808" y="5106648"/>
            <a:ext cx="5760640" cy="1569660"/>
          </a:xfrm>
          <a:prstGeom prst="rect">
            <a:avLst/>
          </a:prstGeom>
          <a:noFill/>
        </p:spPr>
        <p:txBody>
          <a:bodyPr wrap="square" rtlCol="0">
            <a:spAutoFit/>
          </a:bodyPr>
          <a:lstStyle/>
          <a:p>
            <a:r>
              <a:rPr lang="en-US" sz="3200" dirty="0" smtClean="0">
                <a:solidFill>
                  <a:srgbClr val="23335C"/>
                </a:solidFill>
              </a:rPr>
              <a:t>Study of parasitic </a:t>
            </a:r>
            <a:r>
              <a:rPr lang="en-US" sz="3200" dirty="0" err="1" smtClean="0">
                <a:solidFill>
                  <a:srgbClr val="23335C"/>
                </a:solidFill>
              </a:rPr>
              <a:t>protozoans</a:t>
            </a:r>
            <a:r>
              <a:rPr lang="en-US" sz="3200" dirty="0" smtClean="0">
                <a:solidFill>
                  <a:srgbClr val="23335C"/>
                </a:solidFill>
              </a:rPr>
              <a:t> and  helminths</a:t>
            </a:r>
            <a:endParaRPr lang="en-GB" sz="3200" dirty="0" smtClean="0"/>
          </a:p>
          <a:p>
            <a:endParaRPr lang="en-GB"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4" name="Picture 6" descr="01_15"/>
          <p:cNvPicPr>
            <a:picLocks noGrp="1" noChangeAspect="1" noChangeArrowheads="1"/>
          </p:cNvPicPr>
          <p:nvPr>
            <p:ph idx="1"/>
          </p:nvPr>
        </p:nvPicPr>
        <p:blipFill>
          <a:blip r:embed="rId2" cstate="print"/>
          <a:stretch>
            <a:fillRect/>
          </a:stretch>
        </p:blipFill>
        <p:spPr>
          <a:xfrm>
            <a:off x="2331424" y="1600200"/>
            <a:ext cx="4481151" cy="4525963"/>
          </a:xfrm>
          <a:noFill/>
          <a:ln/>
        </p:spPr>
      </p:pic>
      <p:sp>
        <p:nvSpPr>
          <p:cNvPr id="380932" name="Text Box 4"/>
          <p:cNvSpPr txBox="1">
            <a:spLocks noChangeArrowheads="1"/>
          </p:cNvSpPr>
          <p:nvPr/>
        </p:nvSpPr>
        <p:spPr bwMode="auto">
          <a:xfrm>
            <a:off x="2209800" y="6248400"/>
            <a:ext cx="4800600" cy="396875"/>
          </a:xfrm>
          <a:prstGeom prst="rect">
            <a:avLst/>
          </a:prstGeom>
          <a:noFill/>
          <a:ln w="9525">
            <a:noFill/>
            <a:miter lim="800000"/>
            <a:headEnd/>
            <a:tailEnd/>
          </a:ln>
        </p:spPr>
        <p:txBody>
          <a:bodyPr>
            <a:spAutoFit/>
          </a:bodyPr>
          <a:lstStyle/>
          <a:p>
            <a:pPr algn="ctr">
              <a:spcBef>
                <a:spcPct val="50000"/>
              </a:spcBef>
            </a:pPr>
            <a:r>
              <a:rPr lang="en-US" sz="2000" dirty="0" smtClean="0">
                <a:solidFill>
                  <a:srgbClr val="23335C"/>
                </a:solidFill>
              </a:rPr>
              <a:t>3 </a:t>
            </a:r>
            <a:r>
              <a:rPr lang="en-US" sz="2000" dirty="0">
                <a:solidFill>
                  <a:srgbClr val="23335C"/>
                </a:solidFill>
              </a:rPr>
              <a:t>Domain System</a:t>
            </a:r>
            <a:endParaRPr lang="en-US" sz="2000" dirty="0"/>
          </a:p>
        </p:txBody>
      </p:sp>
      <p:sp>
        <p:nvSpPr>
          <p:cNvPr id="5" name="TextBox 4"/>
          <p:cNvSpPr txBox="1"/>
          <p:nvPr/>
        </p:nvSpPr>
        <p:spPr>
          <a:xfrm>
            <a:off x="1115616" y="116632"/>
            <a:ext cx="6480720" cy="769441"/>
          </a:xfrm>
          <a:prstGeom prst="rect">
            <a:avLst/>
          </a:prstGeom>
          <a:noFill/>
        </p:spPr>
        <p:txBody>
          <a:bodyPr wrap="square" rtlCol="0">
            <a:spAutoFit/>
          </a:bodyPr>
          <a:lstStyle/>
          <a:p>
            <a:pPr algn="ctr"/>
            <a:r>
              <a:rPr lang="en-GB" sz="4400" b="1" dirty="0" smtClean="0">
                <a:solidFill>
                  <a:srgbClr val="FF0000"/>
                </a:solidFill>
              </a:rPr>
              <a:t>Microbial Taxonomy</a:t>
            </a:r>
            <a:endParaRPr lang="en-GB" sz="44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251520" y="1916832"/>
            <a:ext cx="8229600" cy="4525963"/>
          </a:xfrm>
        </p:spPr>
        <p:txBody>
          <a:bodyPr>
            <a:noAutofit/>
          </a:bodyPr>
          <a:lstStyle/>
          <a:p>
            <a:pPr>
              <a:lnSpc>
                <a:spcPct val="130000"/>
              </a:lnSpc>
              <a:buClr>
                <a:schemeClr val="accent1"/>
              </a:buClr>
              <a:buFont typeface="Wingdings" pitchFamily="96" charset="2"/>
              <a:buChar char="§"/>
            </a:pPr>
            <a:r>
              <a:rPr lang="en-US" b="1" dirty="0">
                <a:solidFill>
                  <a:srgbClr val="23335C"/>
                </a:solidFill>
              </a:rPr>
              <a:t>Linnaeus</a:t>
            </a:r>
            <a:r>
              <a:rPr lang="en-US" dirty="0">
                <a:solidFill>
                  <a:srgbClr val="23335C"/>
                </a:solidFill>
              </a:rPr>
              <a:t> introduced the binomial system of scientific nomenclature</a:t>
            </a:r>
          </a:p>
          <a:p>
            <a:pPr>
              <a:lnSpc>
                <a:spcPct val="120000"/>
              </a:lnSpc>
              <a:buClr>
                <a:schemeClr val="accent1"/>
              </a:buClr>
              <a:buFont typeface="Wingdings" pitchFamily="96" charset="2"/>
              <a:buChar char="§"/>
            </a:pPr>
            <a:r>
              <a:rPr lang="en-US" dirty="0">
                <a:solidFill>
                  <a:srgbClr val="23335C"/>
                </a:solidFill>
              </a:rPr>
              <a:t>Each organism has two names: the genus and species epithet</a:t>
            </a:r>
          </a:p>
          <a:p>
            <a:pPr>
              <a:lnSpc>
                <a:spcPct val="130000"/>
              </a:lnSpc>
              <a:buClr>
                <a:schemeClr val="accent1"/>
              </a:buClr>
              <a:buFont typeface="Wingdings" pitchFamily="96" charset="2"/>
              <a:buChar char="§"/>
            </a:pPr>
            <a:r>
              <a:rPr lang="en-US" dirty="0">
                <a:solidFill>
                  <a:srgbClr val="23335C"/>
                </a:solidFill>
              </a:rPr>
              <a:t>Italicized or underline</a:t>
            </a:r>
          </a:p>
          <a:p>
            <a:pPr>
              <a:lnSpc>
                <a:spcPct val="110000"/>
              </a:lnSpc>
              <a:buClr>
                <a:schemeClr val="accent1"/>
              </a:buClr>
              <a:buFont typeface="Wingdings" pitchFamily="96" charset="2"/>
              <a:buChar char="§"/>
            </a:pPr>
            <a:r>
              <a:rPr lang="en-US" dirty="0">
                <a:solidFill>
                  <a:srgbClr val="23335C"/>
                </a:solidFill>
              </a:rPr>
              <a:t>Genus name is capitalized and species in lower case.</a:t>
            </a:r>
          </a:p>
        </p:txBody>
      </p:sp>
      <p:sp>
        <p:nvSpPr>
          <p:cNvPr id="4" name="TextBox 3"/>
          <p:cNvSpPr txBox="1"/>
          <p:nvPr/>
        </p:nvSpPr>
        <p:spPr>
          <a:xfrm>
            <a:off x="1547664" y="332656"/>
            <a:ext cx="6192688" cy="1015663"/>
          </a:xfrm>
          <a:prstGeom prst="rect">
            <a:avLst/>
          </a:prstGeom>
          <a:noFill/>
        </p:spPr>
        <p:txBody>
          <a:bodyPr wrap="square" rtlCol="0">
            <a:spAutoFit/>
          </a:bodyPr>
          <a:lstStyle/>
          <a:p>
            <a:r>
              <a:rPr lang="en-GB" sz="6000" b="1" dirty="0" smtClean="0">
                <a:solidFill>
                  <a:srgbClr val="FF0000"/>
                </a:solidFill>
              </a:rPr>
              <a:t>Nomenclature</a:t>
            </a:r>
            <a:endParaRPr lang="en-GB" sz="60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Grp="1" noChangeArrowheads="1"/>
          </p:cNvSpPr>
          <p:nvPr>
            <p:ph idx="1"/>
          </p:nvPr>
        </p:nvSpPr>
        <p:spPr>
          <a:xfrm>
            <a:off x="683568" y="1124744"/>
            <a:ext cx="8229600" cy="5328592"/>
          </a:xfrm>
        </p:spPr>
        <p:txBody>
          <a:bodyPr>
            <a:normAutofit lnSpcReduction="10000"/>
          </a:bodyPr>
          <a:lstStyle/>
          <a:p>
            <a:pPr>
              <a:lnSpc>
                <a:spcPct val="90000"/>
              </a:lnSpc>
              <a:buClr>
                <a:schemeClr val="accent1"/>
              </a:buClr>
              <a:buFont typeface="Wingdings" pitchFamily="96" charset="2"/>
              <a:buNone/>
            </a:pPr>
            <a:r>
              <a:rPr lang="en-US" sz="2400" b="1" i="1" dirty="0">
                <a:solidFill>
                  <a:srgbClr val="23335C"/>
                </a:solidFill>
              </a:rPr>
              <a:t>	</a:t>
            </a:r>
            <a:r>
              <a:rPr lang="en-US" b="1" i="1" dirty="0">
                <a:solidFill>
                  <a:srgbClr val="3333CC"/>
                </a:solidFill>
              </a:rPr>
              <a:t>Staphylococcus aureus</a:t>
            </a:r>
            <a:endParaRPr lang="en-US" dirty="0">
              <a:solidFill>
                <a:srgbClr val="3333CC"/>
              </a:solidFill>
            </a:endParaRPr>
          </a:p>
          <a:p>
            <a:pPr lvl="1">
              <a:lnSpc>
                <a:spcPct val="90000"/>
              </a:lnSpc>
              <a:buFont typeface="Wingdings" pitchFamily="96" charset="2"/>
              <a:buNone/>
            </a:pPr>
            <a:r>
              <a:rPr lang="en-US" sz="3200" dirty="0">
                <a:solidFill>
                  <a:srgbClr val="23335C"/>
                </a:solidFill>
              </a:rPr>
              <a:t>	describes clustered arrangement of cells and golden yellow color of colonies</a:t>
            </a:r>
          </a:p>
          <a:p>
            <a:pPr lvl="1">
              <a:lnSpc>
                <a:spcPct val="90000"/>
              </a:lnSpc>
              <a:buFont typeface="Wingdings" pitchFamily="96" charset="2"/>
              <a:buNone/>
            </a:pPr>
            <a:endParaRPr lang="en-US" sz="3200" dirty="0">
              <a:solidFill>
                <a:srgbClr val="23335C"/>
              </a:solidFill>
            </a:endParaRPr>
          </a:p>
          <a:p>
            <a:pPr lvl="1">
              <a:lnSpc>
                <a:spcPct val="90000"/>
              </a:lnSpc>
              <a:buFont typeface="Wingdings" pitchFamily="96" charset="2"/>
              <a:buNone/>
            </a:pPr>
            <a:r>
              <a:rPr lang="en-US" sz="3200" b="1" i="1" dirty="0">
                <a:solidFill>
                  <a:srgbClr val="3333CC"/>
                </a:solidFill>
              </a:rPr>
              <a:t>Escherichia coli</a:t>
            </a:r>
            <a:endParaRPr lang="en-US" sz="3200" dirty="0">
              <a:solidFill>
                <a:srgbClr val="3333CC"/>
              </a:solidFill>
            </a:endParaRPr>
          </a:p>
          <a:p>
            <a:pPr lvl="1">
              <a:lnSpc>
                <a:spcPct val="90000"/>
              </a:lnSpc>
              <a:buFont typeface="Wingdings" pitchFamily="96" charset="2"/>
              <a:buNone/>
            </a:pPr>
            <a:r>
              <a:rPr lang="en-US" sz="3200" dirty="0">
                <a:solidFill>
                  <a:srgbClr val="23335C"/>
                </a:solidFill>
              </a:rPr>
              <a:t>	Honors the discoverer, Theodor </a:t>
            </a:r>
            <a:r>
              <a:rPr lang="en-US" sz="3200" dirty="0" err="1">
                <a:solidFill>
                  <a:srgbClr val="23335C"/>
                </a:solidFill>
              </a:rPr>
              <a:t>Escherich</a:t>
            </a:r>
            <a:r>
              <a:rPr lang="en-US" sz="3200" dirty="0">
                <a:solidFill>
                  <a:srgbClr val="23335C"/>
                </a:solidFill>
              </a:rPr>
              <a:t> and describes its habitat, the colon.</a:t>
            </a:r>
          </a:p>
          <a:p>
            <a:pPr lvl="1">
              <a:lnSpc>
                <a:spcPct val="90000"/>
              </a:lnSpc>
              <a:buFont typeface="Wingdings" pitchFamily="96" charset="2"/>
              <a:buNone/>
            </a:pPr>
            <a:endParaRPr lang="en-US" sz="3200" dirty="0">
              <a:solidFill>
                <a:srgbClr val="23335C"/>
              </a:solidFill>
            </a:endParaRPr>
          </a:p>
          <a:p>
            <a:pPr lvl="1">
              <a:lnSpc>
                <a:spcPct val="90000"/>
              </a:lnSpc>
              <a:buFont typeface="Wingdings" pitchFamily="96" charset="2"/>
              <a:buNone/>
            </a:pPr>
            <a:r>
              <a:rPr lang="en-US" sz="3200" dirty="0">
                <a:solidFill>
                  <a:srgbClr val="23335C"/>
                </a:solidFill>
              </a:rPr>
              <a:t>After the first use, scientific names may be abbreviated with the first letter of the genus and full species epithet. (Ex: </a:t>
            </a:r>
            <a:r>
              <a:rPr lang="en-US" sz="3200" i="1" dirty="0">
                <a:solidFill>
                  <a:srgbClr val="23335C"/>
                </a:solidFill>
              </a:rPr>
              <a:t>E. coli</a:t>
            </a:r>
            <a:r>
              <a:rPr lang="en-US" sz="3200" dirty="0">
                <a:solidFill>
                  <a:srgbClr val="23335C"/>
                </a:solidFill>
              </a:rPr>
              <a:t>)</a:t>
            </a:r>
          </a:p>
        </p:txBody>
      </p:sp>
      <p:sp>
        <p:nvSpPr>
          <p:cNvPr id="4" name="TextBox 3"/>
          <p:cNvSpPr txBox="1"/>
          <p:nvPr/>
        </p:nvSpPr>
        <p:spPr>
          <a:xfrm>
            <a:off x="1907704" y="188640"/>
            <a:ext cx="5760640" cy="769441"/>
          </a:xfrm>
          <a:prstGeom prst="rect">
            <a:avLst/>
          </a:prstGeom>
          <a:noFill/>
        </p:spPr>
        <p:txBody>
          <a:bodyPr wrap="square" rtlCol="0">
            <a:spAutoFit/>
          </a:bodyPr>
          <a:lstStyle/>
          <a:p>
            <a:pPr algn="ctr"/>
            <a:r>
              <a:rPr lang="en-GB" sz="4400" b="1" dirty="0" smtClean="0">
                <a:solidFill>
                  <a:srgbClr val="FF0000"/>
                </a:solidFill>
              </a:rPr>
              <a:t>Scientific names</a:t>
            </a:r>
            <a:endParaRPr lang="en-GB" sz="44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260648"/>
            <a:ext cx="7128792" cy="769441"/>
          </a:xfrm>
          <a:prstGeom prst="rect">
            <a:avLst/>
          </a:prstGeom>
          <a:noFill/>
        </p:spPr>
        <p:txBody>
          <a:bodyPr wrap="square" rtlCol="0">
            <a:spAutoFit/>
          </a:bodyPr>
          <a:lstStyle/>
          <a:p>
            <a:r>
              <a:rPr lang="en-GB" sz="4400" b="1" dirty="0" smtClean="0">
                <a:solidFill>
                  <a:srgbClr val="FF0000"/>
                </a:solidFill>
              </a:rPr>
              <a:t>General characteristics</a:t>
            </a:r>
            <a:endParaRPr lang="en-GB" sz="4400" b="1" dirty="0">
              <a:solidFill>
                <a:srgbClr val="FF0000"/>
              </a:solidFill>
            </a:endParaRPr>
          </a:p>
        </p:txBody>
      </p:sp>
      <p:graphicFrame>
        <p:nvGraphicFramePr>
          <p:cNvPr id="6" name="Table 5"/>
          <p:cNvGraphicFramePr>
            <a:graphicFrameLocks noGrp="1"/>
          </p:cNvGraphicFramePr>
          <p:nvPr/>
        </p:nvGraphicFramePr>
        <p:xfrm>
          <a:off x="395536" y="1397000"/>
          <a:ext cx="7224464" cy="5128344"/>
        </p:xfrm>
        <a:graphic>
          <a:graphicData uri="http://schemas.openxmlformats.org/drawingml/2006/table">
            <a:tbl>
              <a:tblPr firstRow="1" bandRow="1">
                <a:tableStyleId>{5C22544A-7EE6-4342-B048-85BDC9FD1C3A}</a:tableStyleId>
              </a:tblPr>
              <a:tblGrid>
                <a:gridCol w="2304256"/>
                <a:gridCol w="4920208"/>
              </a:tblGrid>
              <a:tr h="1282086">
                <a:tc>
                  <a:txBody>
                    <a:bodyPr/>
                    <a:lstStyle/>
                    <a:p>
                      <a:r>
                        <a:rPr lang="en-GB" sz="4000" dirty="0" smtClean="0"/>
                        <a:t>Cell type</a:t>
                      </a:r>
                      <a:endParaRPr lang="en-GB" sz="4000" dirty="0"/>
                    </a:p>
                  </a:txBody>
                  <a:tcPr/>
                </a:tc>
                <a:tc>
                  <a:txBody>
                    <a:bodyPr/>
                    <a:lstStyle/>
                    <a:p>
                      <a:r>
                        <a:rPr lang="en-GB" sz="4000" dirty="0" smtClean="0"/>
                        <a:t>Definition</a:t>
                      </a:r>
                      <a:endParaRPr lang="en-GB" sz="4000" dirty="0"/>
                    </a:p>
                  </a:txBody>
                  <a:tcPr/>
                </a:tc>
              </a:tr>
              <a:tr h="1282086">
                <a:tc>
                  <a:txBody>
                    <a:bodyPr/>
                    <a:lstStyle/>
                    <a:p>
                      <a:r>
                        <a:rPr lang="en-US" sz="3200" b="1" dirty="0" smtClean="0">
                          <a:solidFill>
                            <a:srgbClr val="23335C"/>
                          </a:solidFill>
                        </a:rPr>
                        <a:t>Prokaryotes </a:t>
                      </a:r>
                      <a:endParaRPr lang="en-GB" sz="3200" dirty="0"/>
                    </a:p>
                  </a:txBody>
                  <a:tcPr/>
                </a:tc>
                <a:tc>
                  <a:txBody>
                    <a:bodyPr/>
                    <a:lstStyle/>
                    <a:p>
                      <a:endParaRPr lang="en-GB" dirty="0"/>
                    </a:p>
                  </a:txBody>
                  <a:tcPr/>
                </a:tc>
              </a:tr>
              <a:tr h="1282086">
                <a:tc>
                  <a:txBody>
                    <a:bodyPr/>
                    <a:lstStyle/>
                    <a:p>
                      <a:r>
                        <a:rPr lang="en-US" sz="3200" b="1" dirty="0" smtClean="0">
                          <a:solidFill>
                            <a:srgbClr val="23335C"/>
                          </a:solidFill>
                        </a:rPr>
                        <a:t>Eukaryotes</a:t>
                      </a:r>
                      <a:endParaRPr lang="en-GB" sz="3200" dirty="0"/>
                    </a:p>
                  </a:txBody>
                  <a:tcPr/>
                </a:tc>
                <a:tc>
                  <a:txBody>
                    <a:bodyPr/>
                    <a:lstStyle/>
                    <a:p>
                      <a:endParaRPr lang="en-GB" dirty="0"/>
                    </a:p>
                  </a:txBody>
                  <a:tcPr/>
                </a:tc>
              </a:tr>
              <a:tr h="1282086">
                <a:tc>
                  <a:txBody>
                    <a:bodyPr/>
                    <a:lstStyle/>
                    <a:p>
                      <a:r>
                        <a:rPr lang="en-US" sz="3200" b="1" dirty="0" err="1" smtClean="0">
                          <a:solidFill>
                            <a:srgbClr val="23335C"/>
                          </a:solidFill>
                        </a:rPr>
                        <a:t>Acellular</a:t>
                      </a:r>
                      <a:r>
                        <a:rPr lang="en-US" sz="3200" b="1" dirty="0" smtClean="0">
                          <a:solidFill>
                            <a:srgbClr val="23335C"/>
                          </a:solidFill>
                        </a:rPr>
                        <a:t> agents</a:t>
                      </a:r>
                      <a:endParaRPr lang="en-GB" sz="3200" dirty="0"/>
                    </a:p>
                  </a:txBody>
                  <a:tcPr/>
                </a:tc>
                <a:tc>
                  <a:txBody>
                    <a:bodyPr/>
                    <a:lstStyle/>
                    <a:p>
                      <a:endParaRPr lang="en-GB" dirty="0"/>
                    </a:p>
                  </a:txBody>
                  <a:tcPr/>
                </a:tc>
              </a:tr>
            </a:tbl>
          </a:graphicData>
        </a:graphic>
      </p:graphicFrame>
      <p:sp>
        <p:nvSpPr>
          <p:cNvPr id="8" name="TextBox 7"/>
          <p:cNvSpPr txBox="1"/>
          <p:nvPr/>
        </p:nvSpPr>
        <p:spPr>
          <a:xfrm>
            <a:off x="2843808" y="2780928"/>
            <a:ext cx="4464496" cy="523220"/>
          </a:xfrm>
          <a:prstGeom prst="rect">
            <a:avLst/>
          </a:prstGeom>
          <a:noFill/>
        </p:spPr>
        <p:txBody>
          <a:bodyPr wrap="square" rtlCol="0">
            <a:spAutoFit/>
          </a:bodyPr>
          <a:lstStyle/>
          <a:p>
            <a:r>
              <a:rPr lang="en-US" sz="2800" dirty="0" smtClean="0">
                <a:solidFill>
                  <a:srgbClr val="23335C"/>
                </a:solidFill>
              </a:rPr>
              <a:t>no nucleus and organelles</a:t>
            </a:r>
            <a:endParaRPr lang="en-GB" sz="2800" dirty="0"/>
          </a:p>
        </p:txBody>
      </p:sp>
      <p:sp>
        <p:nvSpPr>
          <p:cNvPr id="9" name="TextBox 8"/>
          <p:cNvSpPr txBox="1"/>
          <p:nvPr/>
        </p:nvSpPr>
        <p:spPr>
          <a:xfrm>
            <a:off x="2843807" y="3861048"/>
            <a:ext cx="4836537" cy="954107"/>
          </a:xfrm>
          <a:prstGeom prst="rect">
            <a:avLst/>
          </a:prstGeom>
          <a:noFill/>
        </p:spPr>
        <p:txBody>
          <a:bodyPr wrap="square" rtlCol="0">
            <a:spAutoFit/>
          </a:bodyPr>
          <a:lstStyle/>
          <a:p>
            <a:r>
              <a:rPr lang="en-US" sz="2800" dirty="0" smtClean="0">
                <a:solidFill>
                  <a:srgbClr val="23335C"/>
                </a:solidFill>
              </a:rPr>
              <a:t>membrane bound nucleus and organelles</a:t>
            </a:r>
            <a:endParaRPr lang="en-GB" sz="2800" dirty="0"/>
          </a:p>
        </p:txBody>
      </p:sp>
      <p:sp>
        <p:nvSpPr>
          <p:cNvPr id="10" name="TextBox 9"/>
          <p:cNvSpPr txBox="1"/>
          <p:nvPr/>
        </p:nvSpPr>
        <p:spPr>
          <a:xfrm>
            <a:off x="2843808" y="5213518"/>
            <a:ext cx="4390088" cy="1815882"/>
          </a:xfrm>
          <a:prstGeom prst="rect">
            <a:avLst/>
          </a:prstGeom>
          <a:noFill/>
        </p:spPr>
        <p:txBody>
          <a:bodyPr wrap="square" rtlCol="0">
            <a:spAutoFit/>
          </a:bodyPr>
          <a:lstStyle/>
          <a:p>
            <a:r>
              <a:rPr lang="en-US" sz="2800" dirty="0" smtClean="0">
                <a:solidFill>
                  <a:srgbClr val="23335C"/>
                </a:solidFill>
              </a:rPr>
              <a:t>genomes contain either DNA or RNA; newer agent is </a:t>
            </a:r>
            <a:r>
              <a:rPr lang="en-US" sz="2800" dirty="0" err="1" smtClean="0">
                <a:solidFill>
                  <a:srgbClr val="23335C"/>
                </a:solidFill>
              </a:rPr>
              <a:t>proteinaceous</a:t>
            </a:r>
            <a:endParaRPr lang="en-US" sz="2800" dirty="0" smtClean="0">
              <a:solidFill>
                <a:srgbClr val="23335C"/>
              </a:solidFill>
            </a:endParaRPr>
          </a:p>
          <a:p>
            <a:endParaRPr lang="en-GB"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23900" y="857250"/>
            <a:ext cx="7772400" cy="762000"/>
          </a:xfrm>
        </p:spPr>
        <p:txBody>
          <a:bodyPr>
            <a:normAutofit/>
          </a:bodyPr>
          <a:lstStyle/>
          <a:p>
            <a:pPr eaLnBrk="1" hangingPunct="1"/>
            <a:r>
              <a:rPr lang="en-US" b="1" dirty="0" smtClean="0">
                <a:solidFill>
                  <a:srgbClr val="FF0000"/>
                </a:solidFill>
              </a:rPr>
              <a:t>Microbial World?</a:t>
            </a:r>
          </a:p>
        </p:txBody>
      </p:sp>
      <p:sp>
        <p:nvSpPr>
          <p:cNvPr id="124931" name="Rectangle 3"/>
          <p:cNvSpPr>
            <a:spLocks noGrp="1" noChangeArrowheads="1"/>
          </p:cNvSpPr>
          <p:nvPr>
            <p:ph idx="1"/>
          </p:nvPr>
        </p:nvSpPr>
        <p:spPr>
          <a:xfrm>
            <a:off x="457200" y="3092450"/>
            <a:ext cx="8229600" cy="4081463"/>
          </a:xfrm>
        </p:spPr>
        <p:txBody>
          <a:bodyPr/>
          <a:lstStyle/>
          <a:p>
            <a:pPr eaLnBrk="1" hangingPunct="1"/>
            <a:r>
              <a:rPr lang="en-US" dirty="0" smtClean="0"/>
              <a:t>Viruses</a:t>
            </a:r>
          </a:p>
          <a:p>
            <a:pPr eaLnBrk="1" hangingPunct="1"/>
            <a:r>
              <a:rPr lang="en-US" dirty="0" smtClean="0"/>
              <a:t>Bacteria</a:t>
            </a:r>
          </a:p>
          <a:p>
            <a:pPr eaLnBrk="1" hangingPunct="1"/>
            <a:r>
              <a:rPr lang="en-US" dirty="0" smtClean="0"/>
              <a:t>Fungi (Yeasts and Molds)</a:t>
            </a:r>
          </a:p>
          <a:p>
            <a:pPr eaLnBrk="1" hangingPunct="1"/>
            <a:r>
              <a:rPr lang="en-US" dirty="0" smtClean="0"/>
              <a:t>Protozoa</a:t>
            </a:r>
          </a:p>
          <a:p>
            <a:pPr eaLnBrk="1" hangingPunct="1"/>
            <a:r>
              <a:rPr lang="en-US" dirty="0" smtClean="0"/>
              <a:t>Microscopic Algae</a:t>
            </a:r>
          </a:p>
        </p:txBody>
      </p:sp>
      <p:sp>
        <p:nvSpPr>
          <p:cNvPr id="24580" name="Text Box 5"/>
          <p:cNvSpPr txBox="1">
            <a:spLocks noChangeArrowheads="1"/>
          </p:cNvSpPr>
          <p:nvPr/>
        </p:nvSpPr>
        <p:spPr bwMode="auto">
          <a:xfrm>
            <a:off x="395288" y="2057400"/>
            <a:ext cx="8497192" cy="584775"/>
          </a:xfrm>
          <a:prstGeom prst="rect">
            <a:avLst/>
          </a:prstGeom>
          <a:noFill/>
          <a:ln w="9525">
            <a:noFill/>
            <a:miter lim="800000"/>
            <a:headEnd/>
            <a:tailEnd/>
          </a:ln>
        </p:spPr>
        <p:txBody>
          <a:bodyPr wrap="square">
            <a:spAutoFit/>
          </a:bodyPr>
          <a:lstStyle/>
          <a:p>
            <a:pPr>
              <a:spcBef>
                <a:spcPct val="50000"/>
              </a:spcBef>
            </a:pPr>
            <a:r>
              <a:rPr lang="en-GB" sz="3200" b="1" dirty="0">
                <a:solidFill>
                  <a:srgbClr val="3333CC"/>
                </a:solidFill>
                <a:latin typeface="Comic Sans MS" pitchFamily="66" charset="0"/>
              </a:rPr>
              <a:t>What is the microbial world consists of?</a:t>
            </a:r>
            <a:endParaRPr lang="en-US" sz="3200" b="1" dirty="0">
              <a:solidFill>
                <a:srgbClr val="3333CC"/>
              </a:solidFill>
              <a:latin typeface="Comic Sans MS" pitchFamily="66" charset="0"/>
            </a:endParaRPr>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linds(horizontal)">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linds(horizontal)">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linds(horizontal)">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linds(horizontal)">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blinds(horizontal)">
                                      <p:cBhvr>
                                        <p:cTn id="27"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rmAutofit/>
          </a:bodyPr>
          <a:lstStyle/>
          <a:p>
            <a:r>
              <a:rPr lang="en-US" sz="5400" b="1" dirty="0">
                <a:solidFill>
                  <a:srgbClr val="FF0000"/>
                </a:solidFill>
              </a:rPr>
              <a:t>Bacteria</a:t>
            </a:r>
          </a:p>
        </p:txBody>
      </p:sp>
      <p:pic>
        <p:nvPicPr>
          <p:cNvPr id="336902" name="Picture 6"/>
          <p:cNvPicPr>
            <a:picLocks noChangeAspect="1" noChangeArrowheads="1"/>
          </p:cNvPicPr>
          <p:nvPr/>
        </p:nvPicPr>
        <p:blipFill>
          <a:blip r:embed="rId3" cstate="print"/>
          <a:srcRect r="66617" b="56467"/>
          <a:stretch>
            <a:fillRect/>
          </a:stretch>
        </p:blipFill>
        <p:spPr bwMode="auto">
          <a:xfrm>
            <a:off x="5439137" y="2239963"/>
            <a:ext cx="3427051" cy="2629197"/>
          </a:xfrm>
          <a:prstGeom prst="rect">
            <a:avLst/>
          </a:prstGeom>
          <a:noFill/>
        </p:spPr>
      </p:pic>
      <p:sp>
        <p:nvSpPr>
          <p:cNvPr id="6" name="Content Placeholder 5"/>
          <p:cNvSpPr>
            <a:spLocks noGrp="1"/>
          </p:cNvSpPr>
          <p:nvPr>
            <p:ph idx="1"/>
          </p:nvPr>
        </p:nvSpPr>
        <p:spPr>
          <a:xfrm>
            <a:off x="395536" y="2492896"/>
            <a:ext cx="8229600" cy="4525963"/>
          </a:xfrm>
        </p:spPr>
        <p:txBody>
          <a:bodyPr/>
          <a:lstStyle/>
          <a:p>
            <a:pPr>
              <a:lnSpc>
                <a:spcPct val="60000"/>
              </a:lnSpc>
              <a:spcBef>
                <a:spcPct val="50000"/>
              </a:spcBef>
              <a:buClr>
                <a:schemeClr val="accent1"/>
              </a:buClr>
              <a:buFont typeface="Wingdings" pitchFamily="96" charset="2"/>
              <a:buChar char="§"/>
            </a:pPr>
            <a:r>
              <a:rPr lang="en-US" dirty="0" smtClean="0">
                <a:solidFill>
                  <a:srgbClr val="23335C"/>
                </a:solidFill>
              </a:rPr>
              <a:t>Prokaryotes</a:t>
            </a:r>
          </a:p>
          <a:p>
            <a:pPr>
              <a:lnSpc>
                <a:spcPct val="190000"/>
              </a:lnSpc>
              <a:spcBef>
                <a:spcPct val="50000"/>
              </a:spcBef>
              <a:buClr>
                <a:schemeClr val="accent1"/>
              </a:buClr>
              <a:buFont typeface="Wingdings" pitchFamily="96" charset="2"/>
              <a:buChar char="§"/>
            </a:pPr>
            <a:r>
              <a:rPr lang="en-US" dirty="0" err="1" smtClean="0">
                <a:solidFill>
                  <a:srgbClr val="23335C"/>
                </a:solidFill>
              </a:rPr>
              <a:t>Peptidoglycan</a:t>
            </a:r>
            <a:r>
              <a:rPr lang="en-US" dirty="0" smtClean="0">
                <a:solidFill>
                  <a:srgbClr val="23335C"/>
                </a:solidFill>
              </a:rPr>
              <a:t> cell walls</a:t>
            </a:r>
          </a:p>
          <a:p>
            <a:pPr>
              <a:lnSpc>
                <a:spcPct val="160000"/>
              </a:lnSpc>
              <a:spcBef>
                <a:spcPct val="50000"/>
              </a:spcBef>
              <a:buClr>
                <a:schemeClr val="accent1"/>
              </a:buClr>
              <a:buFont typeface="Wingdings" pitchFamily="96" charset="2"/>
              <a:buChar char="§"/>
            </a:pPr>
            <a:r>
              <a:rPr lang="en-US" dirty="0" smtClean="0">
                <a:solidFill>
                  <a:srgbClr val="23335C"/>
                </a:solidFill>
              </a:rPr>
              <a:t>Binary fission</a:t>
            </a:r>
          </a:p>
          <a:p>
            <a:pPr>
              <a:lnSpc>
                <a:spcPct val="120000"/>
              </a:lnSpc>
              <a:spcBef>
                <a:spcPct val="50000"/>
              </a:spcBef>
              <a:buClr>
                <a:schemeClr val="accent1"/>
              </a:buClr>
              <a:buFont typeface="Wingdings" pitchFamily="96" charset="2"/>
              <a:buChar char="§"/>
            </a:pPr>
            <a:r>
              <a:rPr lang="en-US" dirty="0" smtClean="0">
                <a:solidFill>
                  <a:srgbClr val="23335C"/>
                </a:solidFill>
              </a:rPr>
              <a:t>Ex: Escherichia coli</a:t>
            </a:r>
            <a:endParaRPr lang="en-US" dirty="0" smtClean="0"/>
          </a:p>
          <a:p>
            <a:pPr>
              <a:buNone/>
            </a:pP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576" y="3645024"/>
            <a:ext cx="7561212" cy="1583928"/>
          </a:xfrm>
        </p:spPr>
        <p:txBody>
          <a:bodyPr>
            <a:normAutofit fontScale="90000"/>
          </a:bodyPr>
          <a:lstStyle/>
          <a:p>
            <a:pPr eaLnBrk="1" hangingPunct="1"/>
            <a:r>
              <a:rPr lang="en-GB" sz="4000" dirty="0" smtClean="0"/>
              <a:t/>
            </a:r>
            <a:br>
              <a:rPr lang="en-GB" sz="4000" dirty="0" smtClean="0"/>
            </a:br>
            <a:r>
              <a:rPr lang="en-GB" sz="4000" dirty="0" smtClean="0"/>
              <a:t/>
            </a:r>
            <a:br>
              <a:rPr lang="en-GB" sz="4000" dirty="0" smtClean="0"/>
            </a:br>
            <a:r>
              <a:rPr lang="en-GB" sz="4000" b="1" dirty="0" smtClean="0">
                <a:solidFill>
                  <a:srgbClr val="FF0000"/>
                </a:solidFill>
              </a:rPr>
              <a:t>Bacteriology</a:t>
            </a:r>
            <a:r>
              <a:rPr lang="en-GB" sz="4000" dirty="0" smtClean="0"/>
              <a:t/>
            </a:r>
            <a:br>
              <a:rPr lang="en-GB" sz="4000" dirty="0" smtClean="0"/>
            </a:br>
            <a:r>
              <a:rPr lang="en-GB" sz="4000" dirty="0" smtClean="0"/>
              <a:t>Department of Microbiology</a:t>
            </a:r>
            <a:br>
              <a:rPr lang="en-GB" sz="4000" dirty="0" smtClean="0"/>
            </a:br>
            <a:r>
              <a:rPr lang="en-GB" sz="4000" dirty="0" smtClean="0"/>
              <a:t/>
            </a:r>
            <a:br>
              <a:rPr lang="en-GB" sz="4000" dirty="0" smtClean="0"/>
            </a:br>
            <a:r>
              <a:rPr lang="en-GB" sz="4000" dirty="0" smtClean="0"/>
              <a:t>2015</a:t>
            </a:r>
            <a:br>
              <a:rPr lang="en-GB" sz="4000" dirty="0" smtClean="0"/>
            </a:br>
            <a:r>
              <a:rPr lang="en-GB" sz="4000" dirty="0" smtClean="0"/>
              <a:t>Dr. Ousman Secka</a:t>
            </a:r>
            <a:br>
              <a:rPr lang="en-GB" sz="4000" dirty="0" smtClean="0"/>
            </a:br>
            <a:endParaRPr lang="en-US" sz="4000" dirty="0" smtClean="0"/>
          </a:p>
        </p:txBody>
      </p:sp>
      <p:pic>
        <p:nvPicPr>
          <p:cNvPr id="40961" name="Picture 1"/>
          <p:cNvPicPr>
            <a:picLocks noChangeAspect="1" noChangeArrowheads="1"/>
          </p:cNvPicPr>
          <p:nvPr/>
        </p:nvPicPr>
        <p:blipFill>
          <a:blip r:embed="rId2" cstate="print"/>
          <a:srcRect/>
          <a:stretch>
            <a:fillRect/>
          </a:stretch>
        </p:blipFill>
        <p:spPr bwMode="auto">
          <a:xfrm>
            <a:off x="2915816" y="260648"/>
            <a:ext cx="3093602" cy="2629665"/>
          </a:xfrm>
          <a:prstGeom prst="rect">
            <a:avLst/>
          </a:prstGeom>
          <a:noFill/>
          <a:ln w="9525" algn="in">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34489"/>
            <a:ext cx="8229600" cy="1143000"/>
          </a:xfrm>
        </p:spPr>
        <p:txBody>
          <a:bodyPr/>
          <a:lstStyle/>
          <a:p>
            <a:pPr eaLnBrk="1" hangingPunct="1"/>
            <a:r>
              <a:rPr lang="en-GB" b="1" dirty="0" smtClean="0">
                <a:solidFill>
                  <a:srgbClr val="FF0000"/>
                </a:solidFill>
              </a:rPr>
              <a:t>Definitions of organisms</a:t>
            </a:r>
            <a:endParaRPr lang="en-US" b="1" dirty="0" smtClean="0">
              <a:solidFill>
                <a:srgbClr val="FF0000"/>
              </a:solidFill>
            </a:endParaRPr>
          </a:p>
        </p:txBody>
      </p:sp>
      <p:sp>
        <p:nvSpPr>
          <p:cNvPr id="125955" name="Rectangle 3"/>
          <p:cNvSpPr>
            <a:spLocks noGrp="1" noChangeArrowheads="1"/>
          </p:cNvSpPr>
          <p:nvPr>
            <p:ph idx="1"/>
          </p:nvPr>
        </p:nvSpPr>
        <p:spPr>
          <a:xfrm>
            <a:off x="250825" y="2332038"/>
            <a:ext cx="8229600" cy="4525962"/>
          </a:xfrm>
        </p:spPr>
        <p:txBody>
          <a:bodyPr/>
          <a:lstStyle/>
          <a:p>
            <a:pPr eaLnBrk="1" hangingPunct="1"/>
            <a:r>
              <a:rPr lang="en-GB" b="1" dirty="0" smtClean="0"/>
              <a:t>Unicellular, </a:t>
            </a:r>
          </a:p>
          <a:p>
            <a:pPr eaLnBrk="1" hangingPunct="1"/>
            <a:r>
              <a:rPr lang="en-GB" b="1" dirty="0" smtClean="0"/>
              <a:t>Prokaryotic</a:t>
            </a:r>
          </a:p>
          <a:p>
            <a:pPr eaLnBrk="1" hangingPunct="1"/>
            <a:r>
              <a:rPr lang="en-GB" b="1" dirty="0" smtClean="0"/>
              <a:t>The nucleus is not organised</a:t>
            </a:r>
          </a:p>
          <a:p>
            <a:pPr eaLnBrk="1" hangingPunct="1"/>
            <a:r>
              <a:rPr lang="en-GB" b="1" dirty="0" smtClean="0"/>
              <a:t>Circular double stranded DNA lies loose in the cytoplasm</a:t>
            </a:r>
          </a:p>
          <a:p>
            <a:pPr eaLnBrk="1" hangingPunct="1"/>
            <a:r>
              <a:rPr lang="en-GB" b="1" dirty="0" smtClean="0"/>
              <a:t>Rigid </a:t>
            </a:r>
            <a:r>
              <a:rPr lang="en-GB" b="1" dirty="0" err="1" smtClean="0"/>
              <a:t>peptidoglycan</a:t>
            </a:r>
            <a:r>
              <a:rPr lang="en-GB" b="1" dirty="0" smtClean="0"/>
              <a:t> cell wall</a:t>
            </a:r>
          </a:p>
          <a:p>
            <a:pPr eaLnBrk="1" hangingPunct="1"/>
            <a:r>
              <a:rPr lang="en-GB" b="1" dirty="0" smtClean="0"/>
              <a:t>divide by binary fission</a:t>
            </a:r>
            <a:endParaRPr lang="en-US" b="1" dirty="0" smtClean="0"/>
          </a:p>
        </p:txBody>
      </p:sp>
      <p:sp>
        <p:nvSpPr>
          <p:cNvPr id="25604" name="Text Box 4"/>
          <p:cNvSpPr txBox="1">
            <a:spLocks noChangeArrowheads="1"/>
          </p:cNvSpPr>
          <p:nvPr/>
        </p:nvSpPr>
        <p:spPr bwMode="auto">
          <a:xfrm>
            <a:off x="468313" y="1484313"/>
            <a:ext cx="3311525" cy="1422400"/>
          </a:xfrm>
          <a:prstGeom prst="rect">
            <a:avLst/>
          </a:prstGeom>
          <a:noFill/>
          <a:ln w="9525">
            <a:noFill/>
            <a:miter lim="800000"/>
            <a:headEnd/>
            <a:tailEnd/>
          </a:ln>
        </p:spPr>
        <p:txBody>
          <a:bodyPr>
            <a:spAutoFit/>
          </a:bodyPr>
          <a:lstStyle/>
          <a:p>
            <a:pPr>
              <a:lnSpc>
                <a:spcPct val="90000"/>
              </a:lnSpc>
              <a:spcBef>
                <a:spcPct val="20000"/>
              </a:spcBef>
            </a:pPr>
            <a:r>
              <a:rPr lang="en-GB" sz="3600" b="1" dirty="0">
                <a:solidFill>
                  <a:srgbClr val="3333CC"/>
                </a:solidFill>
              </a:rPr>
              <a:t>Bacteria-</a:t>
            </a:r>
          </a:p>
          <a:p>
            <a:pPr>
              <a:spcBef>
                <a:spcPct val="50000"/>
              </a:spcBef>
            </a:pPr>
            <a:endParaRPr lang="en-GB" sz="3600" b="1" dirty="0"/>
          </a:p>
        </p:txBody>
      </p:sp>
      <p:pic>
        <p:nvPicPr>
          <p:cNvPr id="25605" name="Picture 5" descr="http://www.cellsalive.com/cells/cellpix/bactcell.jpg"/>
          <p:cNvPicPr>
            <a:picLocks noChangeAspect="1" noChangeArrowheads="1"/>
          </p:cNvPicPr>
          <p:nvPr/>
        </p:nvPicPr>
        <p:blipFill>
          <a:blip r:embed="rId2" r:link="rId3" cstate="print"/>
          <a:srcRect/>
          <a:stretch>
            <a:fillRect/>
          </a:stretch>
        </p:blipFill>
        <p:spPr bwMode="auto">
          <a:xfrm>
            <a:off x="4787900" y="1341438"/>
            <a:ext cx="2592388" cy="1812925"/>
          </a:xfrm>
          <a:prstGeom prst="rect">
            <a:avLst/>
          </a:prstGeom>
          <a:noFill/>
          <a:ln w="9525">
            <a:noFill/>
            <a:miter lim="800000"/>
            <a:headEnd/>
            <a:tailEnd/>
          </a:ln>
        </p:spPr>
      </p:pic>
    </p:spTree>
    <p:extLst>
      <p:ext uri="{BB962C8B-B14F-4D97-AF65-F5344CB8AC3E}">
        <p14:creationId xmlns:p14="http://schemas.microsoft.com/office/powerpoint/2010/main" val="2675038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2" name="Picture 4"/>
          <p:cNvPicPr>
            <a:picLocks noChangeAspect="1" noChangeArrowheads="1"/>
          </p:cNvPicPr>
          <p:nvPr/>
        </p:nvPicPr>
        <p:blipFill>
          <a:blip r:embed="rId3" cstate="print"/>
          <a:srcRect l="74271" b="22882"/>
          <a:stretch>
            <a:fillRect/>
          </a:stretch>
        </p:blipFill>
        <p:spPr bwMode="auto">
          <a:xfrm>
            <a:off x="6588224" y="1844824"/>
            <a:ext cx="2095203" cy="4119563"/>
          </a:xfrm>
          <a:prstGeom prst="rect">
            <a:avLst/>
          </a:prstGeom>
          <a:noFill/>
        </p:spPr>
      </p:pic>
      <p:sp>
        <p:nvSpPr>
          <p:cNvPr id="339973" name="Text Box 5"/>
          <p:cNvSpPr txBox="1">
            <a:spLocks noChangeArrowheads="1"/>
          </p:cNvSpPr>
          <p:nvPr/>
        </p:nvSpPr>
        <p:spPr bwMode="auto">
          <a:xfrm>
            <a:off x="467544" y="1268760"/>
            <a:ext cx="5832648" cy="5262979"/>
          </a:xfrm>
          <a:prstGeom prst="rect">
            <a:avLst/>
          </a:prstGeom>
          <a:noFill/>
          <a:ln w="9525">
            <a:noFill/>
            <a:miter lim="800000"/>
            <a:headEnd/>
            <a:tailEnd/>
          </a:ln>
        </p:spPr>
        <p:txBody>
          <a:bodyPr wrap="square">
            <a:spAutoFit/>
          </a:bodyPr>
          <a:lstStyle/>
          <a:p>
            <a:pPr>
              <a:spcBef>
                <a:spcPct val="50000"/>
              </a:spcBef>
              <a:buClr>
                <a:schemeClr val="accent1"/>
              </a:buClr>
              <a:buFont typeface="Wingdings" pitchFamily="96" charset="2"/>
              <a:buChar char="§"/>
            </a:pPr>
            <a:r>
              <a:rPr lang="en-US" sz="2800" dirty="0">
                <a:solidFill>
                  <a:srgbClr val="23335C"/>
                </a:solidFill>
              </a:rPr>
              <a:t>Prokaryotes</a:t>
            </a:r>
          </a:p>
          <a:p>
            <a:pPr>
              <a:spcBef>
                <a:spcPct val="50000"/>
              </a:spcBef>
              <a:buClr>
                <a:schemeClr val="accent1"/>
              </a:buClr>
              <a:buFont typeface="Wingdings" pitchFamily="96" charset="2"/>
              <a:buChar char="§"/>
            </a:pPr>
            <a:r>
              <a:rPr lang="en-US" sz="2800" dirty="0">
                <a:solidFill>
                  <a:srgbClr val="23335C"/>
                </a:solidFill>
              </a:rPr>
              <a:t>Lack </a:t>
            </a:r>
            <a:r>
              <a:rPr lang="en-US" sz="2800" dirty="0" err="1">
                <a:solidFill>
                  <a:srgbClr val="23335C"/>
                </a:solidFill>
              </a:rPr>
              <a:t>peptidoglycan</a:t>
            </a:r>
            <a:endParaRPr lang="en-US" sz="2800" dirty="0">
              <a:solidFill>
                <a:srgbClr val="23335C"/>
              </a:solidFill>
            </a:endParaRPr>
          </a:p>
          <a:p>
            <a:pPr>
              <a:spcBef>
                <a:spcPct val="50000"/>
              </a:spcBef>
              <a:buClr>
                <a:schemeClr val="accent1"/>
              </a:buClr>
              <a:buFont typeface="Wingdings" pitchFamily="96" charset="2"/>
              <a:buChar char="§"/>
            </a:pPr>
            <a:r>
              <a:rPr lang="en-US" sz="2800" dirty="0">
                <a:solidFill>
                  <a:srgbClr val="23335C"/>
                </a:solidFill>
              </a:rPr>
              <a:t>Live in extreme environments (</a:t>
            </a:r>
            <a:r>
              <a:rPr lang="en-US" sz="2800" dirty="0" err="1">
                <a:solidFill>
                  <a:srgbClr val="23335C"/>
                </a:solidFill>
              </a:rPr>
              <a:t>extremophiles</a:t>
            </a:r>
            <a:r>
              <a:rPr lang="en-US" sz="2800" dirty="0">
                <a:solidFill>
                  <a:srgbClr val="23335C"/>
                </a:solidFill>
              </a:rPr>
              <a:t>)</a:t>
            </a:r>
          </a:p>
          <a:p>
            <a:pPr>
              <a:spcBef>
                <a:spcPct val="50000"/>
              </a:spcBef>
              <a:buClr>
                <a:schemeClr val="accent1"/>
              </a:buClr>
              <a:buFont typeface="Wingdings" pitchFamily="96" charset="2"/>
              <a:buNone/>
            </a:pPr>
            <a:r>
              <a:rPr lang="en-US" sz="2800" dirty="0">
                <a:solidFill>
                  <a:srgbClr val="23335C"/>
                </a:solidFill>
              </a:rPr>
              <a:t>Include:</a:t>
            </a:r>
          </a:p>
          <a:p>
            <a:pPr>
              <a:spcBef>
                <a:spcPct val="50000"/>
              </a:spcBef>
              <a:buClr>
                <a:schemeClr val="accent1"/>
              </a:buClr>
              <a:buFont typeface="Wingdings" pitchFamily="96" charset="2"/>
              <a:buChar char="§"/>
            </a:pPr>
            <a:r>
              <a:rPr lang="en-US" sz="2800" dirty="0">
                <a:solidFill>
                  <a:srgbClr val="23335C"/>
                </a:solidFill>
              </a:rPr>
              <a:t>     </a:t>
            </a:r>
            <a:r>
              <a:rPr lang="en-US" sz="2800" dirty="0" smtClean="0">
                <a:solidFill>
                  <a:srgbClr val="23335C"/>
                </a:solidFill>
              </a:rPr>
              <a:t>Methanogens (</a:t>
            </a:r>
            <a:r>
              <a:rPr lang="en-GB" dirty="0"/>
              <a:t>methane as a metabolic </a:t>
            </a:r>
            <a:r>
              <a:rPr lang="en-GB" dirty="0" smtClean="0"/>
              <a:t>by product</a:t>
            </a:r>
            <a:endParaRPr lang="en-US" sz="2800" dirty="0">
              <a:solidFill>
                <a:srgbClr val="23335C"/>
              </a:solidFill>
            </a:endParaRPr>
          </a:p>
          <a:p>
            <a:pPr>
              <a:spcBef>
                <a:spcPct val="50000"/>
              </a:spcBef>
              <a:buClr>
                <a:schemeClr val="accent1"/>
              </a:buClr>
              <a:buFont typeface="Wingdings" pitchFamily="96" charset="2"/>
              <a:buChar char="§"/>
            </a:pPr>
            <a:r>
              <a:rPr lang="en-US" sz="2800" dirty="0">
                <a:solidFill>
                  <a:srgbClr val="23335C"/>
                </a:solidFill>
              </a:rPr>
              <a:t>     Extreme </a:t>
            </a:r>
            <a:r>
              <a:rPr lang="en-US" sz="2800" dirty="0" smtClean="0">
                <a:solidFill>
                  <a:srgbClr val="23335C"/>
                </a:solidFill>
              </a:rPr>
              <a:t>halophiles </a:t>
            </a:r>
            <a:r>
              <a:rPr lang="en-US" dirty="0" smtClean="0">
                <a:solidFill>
                  <a:srgbClr val="23335C"/>
                </a:solidFill>
              </a:rPr>
              <a:t>(high salt </a:t>
            </a:r>
            <a:r>
              <a:rPr lang="en-US" dirty="0" err="1" smtClean="0">
                <a:solidFill>
                  <a:srgbClr val="23335C"/>
                </a:solidFill>
              </a:rPr>
              <a:t>conc</a:t>
            </a:r>
            <a:r>
              <a:rPr lang="en-US" dirty="0" smtClean="0">
                <a:solidFill>
                  <a:srgbClr val="23335C"/>
                </a:solidFill>
              </a:rPr>
              <a:t>)</a:t>
            </a:r>
            <a:endParaRPr lang="en-US" dirty="0">
              <a:solidFill>
                <a:srgbClr val="23335C"/>
              </a:solidFill>
            </a:endParaRPr>
          </a:p>
          <a:p>
            <a:pPr>
              <a:spcBef>
                <a:spcPct val="50000"/>
              </a:spcBef>
              <a:buClr>
                <a:schemeClr val="accent1"/>
              </a:buClr>
              <a:buFont typeface="Wingdings" pitchFamily="96" charset="2"/>
              <a:buChar char="§"/>
            </a:pPr>
            <a:r>
              <a:rPr lang="en-US" sz="2800" dirty="0">
                <a:solidFill>
                  <a:srgbClr val="23335C"/>
                </a:solidFill>
              </a:rPr>
              <a:t>     Extreme </a:t>
            </a:r>
            <a:r>
              <a:rPr lang="en-US" sz="2800" dirty="0" smtClean="0">
                <a:solidFill>
                  <a:srgbClr val="23335C"/>
                </a:solidFill>
              </a:rPr>
              <a:t>thermophiles </a:t>
            </a:r>
            <a:r>
              <a:rPr lang="en-US" dirty="0" smtClean="0">
                <a:solidFill>
                  <a:srgbClr val="23335C"/>
                </a:solidFill>
              </a:rPr>
              <a:t>(high temp)</a:t>
            </a:r>
            <a:endParaRPr lang="en-US" dirty="0">
              <a:solidFill>
                <a:srgbClr val="23335C"/>
              </a:solidFill>
            </a:endParaRPr>
          </a:p>
        </p:txBody>
      </p:sp>
      <p:sp>
        <p:nvSpPr>
          <p:cNvPr id="5" name="TextBox 4"/>
          <p:cNvSpPr txBox="1"/>
          <p:nvPr/>
        </p:nvSpPr>
        <p:spPr>
          <a:xfrm>
            <a:off x="2555776" y="116632"/>
            <a:ext cx="3168352" cy="769441"/>
          </a:xfrm>
          <a:prstGeom prst="rect">
            <a:avLst/>
          </a:prstGeom>
          <a:noFill/>
        </p:spPr>
        <p:txBody>
          <a:bodyPr wrap="square" rtlCol="0">
            <a:spAutoFit/>
          </a:bodyPr>
          <a:lstStyle/>
          <a:p>
            <a:r>
              <a:rPr lang="en-GB" sz="4400" b="1" dirty="0" err="1" smtClean="0">
                <a:solidFill>
                  <a:srgbClr val="FF0000"/>
                </a:solidFill>
              </a:rPr>
              <a:t>Archae</a:t>
            </a:r>
            <a:endParaRPr lang="en-GB" sz="44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9" name="Picture 7"/>
          <p:cNvPicPr>
            <a:picLocks noChangeAspect="1" noChangeArrowheads="1"/>
          </p:cNvPicPr>
          <p:nvPr/>
        </p:nvPicPr>
        <p:blipFill>
          <a:blip r:embed="rId3" cstate="print"/>
          <a:srcRect l="33032" r="34029" b="56969"/>
          <a:stretch>
            <a:fillRect/>
          </a:stretch>
        </p:blipFill>
        <p:spPr bwMode="auto">
          <a:xfrm>
            <a:off x="4495800" y="2514600"/>
            <a:ext cx="3740150" cy="2876550"/>
          </a:xfrm>
          <a:prstGeom prst="rect">
            <a:avLst/>
          </a:prstGeom>
          <a:noFill/>
        </p:spPr>
      </p:pic>
      <p:sp>
        <p:nvSpPr>
          <p:cNvPr id="7" name="Content Placeholder 6"/>
          <p:cNvSpPr>
            <a:spLocks noGrp="1"/>
          </p:cNvSpPr>
          <p:nvPr>
            <p:ph idx="1"/>
          </p:nvPr>
        </p:nvSpPr>
        <p:spPr>
          <a:xfrm>
            <a:off x="251520" y="1700808"/>
            <a:ext cx="8229600" cy="4525963"/>
          </a:xfrm>
        </p:spPr>
        <p:txBody>
          <a:bodyPr>
            <a:normAutofit/>
          </a:bodyPr>
          <a:lstStyle/>
          <a:p>
            <a:pPr>
              <a:lnSpc>
                <a:spcPct val="130000"/>
              </a:lnSpc>
              <a:spcBef>
                <a:spcPct val="50000"/>
              </a:spcBef>
              <a:buClr>
                <a:schemeClr val="accent1"/>
              </a:buClr>
              <a:buFont typeface="Wingdings" pitchFamily="96" charset="2"/>
              <a:buChar char="§"/>
            </a:pPr>
            <a:r>
              <a:rPr lang="en-US" sz="3600" dirty="0" smtClean="0">
                <a:solidFill>
                  <a:srgbClr val="23335C"/>
                </a:solidFill>
              </a:rPr>
              <a:t>Eukaryotes</a:t>
            </a:r>
          </a:p>
          <a:p>
            <a:pPr>
              <a:lnSpc>
                <a:spcPct val="130000"/>
              </a:lnSpc>
              <a:spcBef>
                <a:spcPct val="50000"/>
              </a:spcBef>
              <a:buClr>
                <a:schemeClr val="accent1"/>
              </a:buClr>
              <a:buFont typeface="Wingdings" pitchFamily="96" charset="2"/>
              <a:buChar char="§"/>
            </a:pPr>
            <a:r>
              <a:rPr lang="en-US" sz="3600" dirty="0" smtClean="0">
                <a:solidFill>
                  <a:srgbClr val="23335C"/>
                </a:solidFill>
              </a:rPr>
              <a:t>Chitin cell walls</a:t>
            </a:r>
          </a:p>
          <a:p>
            <a:pPr>
              <a:lnSpc>
                <a:spcPct val="130000"/>
              </a:lnSpc>
              <a:spcBef>
                <a:spcPct val="50000"/>
              </a:spcBef>
              <a:buClr>
                <a:schemeClr val="accent1"/>
              </a:buClr>
              <a:buFont typeface="Wingdings" pitchFamily="96" charset="2"/>
              <a:buChar char="§"/>
            </a:pPr>
            <a:r>
              <a:rPr lang="en-US" sz="3600" dirty="0" smtClean="0">
                <a:solidFill>
                  <a:srgbClr val="23335C"/>
                </a:solidFill>
              </a:rPr>
              <a:t>Molds and mushrooms          are </a:t>
            </a:r>
            <a:r>
              <a:rPr lang="en-US" sz="3600" dirty="0" err="1" smtClean="0">
                <a:solidFill>
                  <a:srgbClr val="23335C"/>
                </a:solidFill>
              </a:rPr>
              <a:t>multicellular</a:t>
            </a:r>
            <a:endParaRPr lang="en-US" sz="3600" dirty="0" smtClean="0">
              <a:solidFill>
                <a:srgbClr val="23335C"/>
              </a:solidFill>
            </a:endParaRPr>
          </a:p>
          <a:p>
            <a:pPr>
              <a:lnSpc>
                <a:spcPct val="130000"/>
              </a:lnSpc>
              <a:spcBef>
                <a:spcPct val="50000"/>
              </a:spcBef>
              <a:buClr>
                <a:schemeClr val="accent1"/>
              </a:buClr>
              <a:buFont typeface="Wingdings" pitchFamily="96" charset="2"/>
              <a:buChar char="§"/>
            </a:pPr>
            <a:r>
              <a:rPr lang="en-US" sz="3600" dirty="0" smtClean="0">
                <a:solidFill>
                  <a:srgbClr val="23335C"/>
                </a:solidFill>
              </a:rPr>
              <a:t>Yeasts are unicellular</a:t>
            </a:r>
          </a:p>
          <a:p>
            <a:pPr>
              <a:buNone/>
            </a:pPr>
            <a:endParaRPr lang="en-GB" sz="3600" dirty="0"/>
          </a:p>
        </p:txBody>
      </p:sp>
      <p:sp>
        <p:nvSpPr>
          <p:cNvPr id="6" name="TextBox 5"/>
          <p:cNvSpPr txBox="1"/>
          <p:nvPr/>
        </p:nvSpPr>
        <p:spPr>
          <a:xfrm>
            <a:off x="2555776" y="404664"/>
            <a:ext cx="3168352" cy="769441"/>
          </a:xfrm>
          <a:prstGeom prst="rect">
            <a:avLst/>
          </a:prstGeom>
          <a:noFill/>
        </p:spPr>
        <p:txBody>
          <a:bodyPr wrap="square" rtlCol="0">
            <a:spAutoFit/>
          </a:bodyPr>
          <a:lstStyle/>
          <a:p>
            <a:r>
              <a:rPr lang="en-GB" sz="4400" b="1" dirty="0" smtClean="0">
                <a:solidFill>
                  <a:srgbClr val="FF0000"/>
                </a:solidFill>
              </a:rPr>
              <a:t>Fungi</a:t>
            </a:r>
            <a:endParaRPr lang="en-GB" sz="44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5" name="Text Box 5"/>
          <p:cNvSpPr txBox="1">
            <a:spLocks noChangeArrowheads="1"/>
          </p:cNvSpPr>
          <p:nvPr/>
        </p:nvSpPr>
        <p:spPr bwMode="auto">
          <a:xfrm>
            <a:off x="609600" y="1844824"/>
            <a:ext cx="3962400" cy="4524315"/>
          </a:xfrm>
          <a:prstGeom prst="rect">
            <a:avLst/>
          </a:prstGeom>
          <a:noFill/>
          <a:ln w="9525">
            <a:noFill/>
            <a:miter lim="800000"/>
            <a:headEnd/>
            <a:tailEnd/>
          </a:ln>
        </p:spPr>
        <p:txBody>
          <a:bodyPr wrap="square">
            <a:spAutoFit/>
          </a:bodyPr>
          <a:lstStyle/>
          <a:p>
            <a:pPr>
              <a:spcBef>
                <a:spcPct val="50000"/>
              </a:spcBef>
              <a:buClr>
                <a:schemeClr val="accent1"/>
              </a:buClr>
              <a:buFont typeface="Wingdings" pitchFamily="96" charset="2"/>
              <a:buChar char="§"/>
            </a:pPr>
            <a:r>
              <a:rPr lang="en-US" sz="3200" dirty="0">
                <a:solidFill>
                  <a:srgbClr val="23335C"/>
                </a:solidFill>
              </a:rPr>
              <a:t>Eukaryotes</a:t>
            </a:r>
          </a:p>
          <a:p>
            <a:pPr>
              <a:spcBef>
                <a:spcPct val="50000"/>
              </a:spcBef>
              <a:buClr>
                <a:schemeClr val="accent1"/>
              </a:buClr>
              <a:buFont typeface="Wingdings" pitchFamily="96" charset="2"/>
              <a:buChar char="§"/>
            </a:pPr>
            <a:r>
              <a:rPr lang="en-US" sz="3200" dirty="0">
                <a:solidFill>
                  <a:srgbClr val="23335C"/>
                </a:solidFill>
              </a:rPr>
              <a:t>Cellulose cell walls</a:t>
            </a:r>
          </a:p>
          <a:p>
            <a:pPr>
              <a:spcBef>
                <a:spcPct val="50000"/>
              </a:spcBef>
              <a:buClr>
                <a:schemeClr val="accent1"/>
              </a:buClr>
              <a:buFont typeface="Wingdings" pitchFamily="96" charset="2"/>
              <a:buChar char="§"/>
            </a:pPr>
            <a:r>
              <a:rPr lang="en-US" sz="3200" dirty="0">
                <a:solidFill>
                  <a:srgbClr val="23335C"/>
                </a:solidFill>
              </a:rPr>
              <a:t>Photosynthetic</a:t>
            </a:r>
          </a:p>
          <a:p>
            <a:pPr>
              <a:spcBef>
                <a:spcPct val="50000"/>
              </a:spcBef>
              <a:buClr>
                <a:schemeClr val="accent1"/>
              </a:buClr>
              <a:buFont typeface="Wingdings" pitchFamily="96" charset="2"/>
              <a:buChar char="§"/>
            </a:pPr>
            <a:r>
              <a:rPr lang="en-US" sz="3200" dirty="0">
                <a:solidFill>
                  <a:srgbClr val="23335C"/>
                </a:solidFill>
              </a:rPr>
              <a:t>Produce molecular oxygen and organic compounds</a:t>
            </a:r>
          </a:p>
          <a:p>
            <a:pPr>
              <a:spcBef>
                <a:spcPct val="50000"/>
              </a:spcBef>
              <a:buClr>
                <a:schemeClr val="accent1"/>
              </a:buClr>
              <a:buFont typeface="Wingdings" pitchFamily="96" charset="2"/>
              <a:buChar char="§"/>
            </a:pPr>
            <a:r>
              <a:rPr lang="en-US" sz="3200" dirty="0">
                <a:solidFill>
                  <a:srgbClr val="23335C"/>
                </a:solidFill>
              </a:rPr>
              <a:t>Part of food chain</a:t>
            </a:r>
          </a:p>
        </p:txBody>
      </p:sp>
      <p:pic>
        <p:nvPicPr>
          <p:cNvPr id="343046" name="Picture 6"/>
          <p:cNvPicPr>
            <a:picLocks noChangeAspect="1" noChangeArrowheads="1"/>
          </p:cNvPicPr>
          <p:nvPr/>
        </p:nvPicPr>
        <p:blipFill>
          <a:blip r:embed="rId3" cstate="print"/>
          <a:srcRect l="33539" t="43893" r="33365" b="7234"/>
          <a:stretch>
            <a:fillRect/>
          </a:stretch>
        </p:blipFill>
        <p:spPr bwMode="auto">
          <a:xfrm>
            <a:off x="4860032" y="2060848"/>
            <a:ext cx="4033838" cy="3506788"/>
          </a:xfrm>
          <a:prstGeom prst="rect">
            <a:avLst/>
          </a:prstGeom>
          <a:noFill/>
        </p:spPr>
      </p:pic>
      <p:sp>
        <p:nvSpPr>
          <p:cNvPr id="8" name="TextBox 7"/>
          <p:cNvSpPr txBox="1"/>
          <p:nvPr/>
        </p:nvSpPr>
        <p:spPr>
          <a:xfrm>
            <a:off x="2555776" y="404664"/>
            <a:ext cx="3168352" cy="769441"/>
          </a:xfrm>
          <a:prstGeom prst="rect">
            <a:avLst/>
          </a:prstGeom>
          <a:noFill/>
        </p:spPr>
        <p:txBody>
          <a:bodyPr wrap="square" rtlCol="0">
            <a:spAutoFit/>
          </a:bodyPr>
          <a:lstStyle/>
          <a:p>
            <a:r>
              <a:rPr lang="en-GB" sz="4400" b="1" dirty="0" smtClean="0">
                <a:solidFill>
                  <a:srgbClr val="FF0000"/>
                </a:solidFill>
              </a:rPr>
              <a:t>Algae</a:t>
            </a:r>
            <a:endParaRPr lang="en-GB" sz="44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3045">
                                            <p:txEl>
                                              <p:pRg st="0" end="0"/>
                                            </p:txEl>
                                          </p:spTgt>
                                        </p:tgtEl>
                                        <p:attrNameLst>
                                          <p:attrName>style.visibility</p:attrName>
                                        </p:attrNameLst>
                                      </p:cBhvr>
                                      <p:to>
                                        <p:strVal val="visible"/>
                                      </p:to>
                                    </p:set>
                                    <p:anim calcmode="lin" valueType="num">
                                      <p:cBhvr additive="base">
                                        <p:cTn id="7" dur="500" fill="hold"/>
                                        <p:tgtEl>
                                          <p:spTgt spid="3430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30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3045">
                                            <p:txEl>
                                              <p:pRg st="1" end="1"/>
                                            </p:txEl>
                                          </p:spTgt>
                                        </p:tgtEl>
                                        <p:attrNameLst>
                                          <p:attrName>style.visibility</p:attrName>
                                        </p:attrNameLst>
                                      </p:cBhvr>
                                      <p:to>
                                        <p:strVal val="visible"/>
                                      </p:to>
                                    </p:set>
                                    <p:anim calcmode="lin" valueType="num">
                                      <p:cBhvr additive="base">
                                        <p:cTn id="11" dur="500" fill="hold"/>
                                        <p:tgtEl>
                                          <p:spTgt spid="3430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304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3045">
                                            <p:txEl>
                                              <p:pRg st="2" end="2"/>
                                            </p:txEl>
                                          </p:spTgt>
                                        </p:tgtEl>
                                        <p:attrNameLst>
                                          <p:attrName>style.visibility</p:attrName>
                                        </p:attrNameLst>
                                      </p:cBhvr>
                                      <p:to>
                                        <p:strVal val="visible"/>
                                      </p:to>
                                    </p:set>
                                    <p:anim calcmode="lin" valueType="num">
                                      <p:cBhvr additive="base">
                                        <p:cTn id="15" dur="500" fill="hold"/>
                                        <p:tgtEl>
                                          <p:spTgt spid="34304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304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3045">
                                            <p:txEl>
                                              <p:pRg st="3" end="3"/>
                                            </p:txEl>
                                          </p:spTgt>
                                        </p:tgtEl>
                                        <p:attrNameLst>
                                          <p:attrName>style.visibility</p:attrName>
                                        </p:attrNameLst>
                                      </p:cBhvr>
                                      <p:to>
                                        <p:strVal val="visible"/>
                                      </p:to>
                                    </p:set>
                                    <p:anim calcmode="lin" valueType="num">
                                      <p:cBhvr additive="base">
                                        <p:cTn id="19" dur="500" fill="hold"/>
                                        <p:tgtEl>
                                          <p:spTgt spid="34304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304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3045">
                                            <p:txEl>
                                              <p:pRg st="4" end="4"/>
                                            </p:txEl>
                                          </p:spTgt>
                                        </p:tgtEl>
                                        <p:attrNameLst>
                                          <p:attrName>style.visibility</p:attrName>
                                        </p:attrNameLst>
                                      </p:cBhvr>
                                      <p:to>
                                        <p:strVal val="visible"/>
                                      </p:to>
                                    </p:set>
                                    <p:anim calcmode="lin" valueType="num">
                                      <p:cBhvr additive="base">
                                        <p:cTn id="23" dur="500" fill="hold"/>
                                        <p:tgtEl>
                                          <p:spTgt spid="34304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30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5930" name="Group 2090"/>
          <p:cNvGraphicFramePr>
            <a:graphicFrameLocks noGrp="1"/>
          </p:cNvGraphicFramePr>
          <p:nvPr>
            <p:ph idx="1"/>
          </p:nvPr>
        </p:nvGraphicFramePr>
        <p:xfrm>
          <a:off x="838200" y="1828800"/>
          <a:ext cx="7772400" cy="4114803"/>
        </p:xfrm>
        <a:graphic>
          <a:graphicData uri="http://schemas.openxmlformats.org/drawingml/2006/table">
            <a:tbl>
              <a:tblPr/>
              <a:tblGrid>
                <a:gridCol w="1828800"/>
                <a:gridCol w="3487738"/>
                <a:gridCol w="2455862"/>
              </a:tblGrid>
              <a:tr h="1090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Microbe</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Approximate range of sizes</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Cell type</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   Viruses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0.01-0.25</a:t>
                      </a: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µm</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Acellular</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   Bacteria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0.1-10</a:t>
                      </a: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µm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Prokaryote</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cap="flat">
                      <a:noFill/>
                    </a:lnR>
                    <a:lnT>
                      <a:noFill/>
                    </a:lnT>
                    <a:lnB>
                      <a:noFill/>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   Fungi</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2</a:t>
                      </a: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µm</a:t>
                      </a: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&gt;</a:t>
                      </a: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1m</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Eukaryote</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cap="flat">
                      <a:noFill/>
                    </a:lnR>
                    <a:lnT>
                      <a:noFill/>
                    </a:lnT>
                    <a:lnB>
                      <a:noFill/>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   Protozoa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2-1000</a:t>
                      </a: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µm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Eukaryote</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cap="flat">
                      <a:noFill/>
                    </a:lnR>
                    <a:lnT>
                      <a:noFill/>
                    </a:lnT>
                    <a:lnB>
                      <a:noFill/>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   Algae</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1</a:t>
                      </a:r>
                      <a:r>
                        <a:rPr kumimoji="1" lang="en-US" altLang="zh-CN" sz="2800" b="0" i="0" u="none" strike="noStrike" cap="none" normalizeH="0" baseline="0" smtClean="0">
                          <a:ln>
                            <a:noFill/>
                          </a:ln>
                          <a:solidFill>
                            <a:schemeClr val="tx1"/>
                          </a:solidFill>
                          <a:effectLst/>
                          <a:latin typeface="Times New Roman" pitchFamily="18" charset="0"/>
                          <a:ea typeface="宋体" pitchFamily="2" charset="-122"/>
                        </a:rPr>
                        <a:t>µm</a:t>
                      </a: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-several meters</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2800" b="0" i="0" u="none" strike="noStrike" cap="none" normalizeH="0" baseline="0" smtClean="0">
                          <a:ln>
                            <a:noFill/>
                          </a:ln>
                          <a:solidFill>
                            <a:schemeClr val="tx1"/>
                          </a:solidFill>
                          <a:effectLst/>
                          <a:latin typeface="Times New Roman" pitchFamily="18" charset="0"/>
                          <a:ea typeface="宋体" pitchFamily="2" charset="-122"/>
                        </a:rPr>
                        <a:t>     Eukaryote</a:t>
                      </a:r>
                      <a:endParaRPr kumimoji="1" lang="en-US"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926" name="Rectangle 2086"/>
          <p:cNvSpPr>
            <a:spLocks noChangeArrowheads="1"/>
          </p:cNvSpPr>
          <p:nvPr/>
        </p:nvSpPr>
        <p:spPr bwMode="auto">
          <a:xfrm>
            <a:off x="251520" y="764704"/>
            <a:ext cx="8507457" cy="707886"/>
          </a:xfrm>
          <a:prstGeom prst="rect">
            <a:avLst/>
          </a:prstGeom>
          <a:noFill/>
          <a:ln w="9525">
            <a:noFill/>
            <a:miter lim="800000"/>
            <a:headEnd/>
            <a:tailEnd/>
          </a:ln>
          <a:effectLst/>
        </p:spPr>
        <p:txBody>
          <a:bodyPr wrap="none">
            <a:spAutoFit/>
          </a:bodyPr>
          <a:lstStyle/>
          <a:p>
            <a:pPr algn="l"/>
            <a:r>
              <a:rPr lang="en-US" altLang="zh-CN" sz="4000" b="1" dirty="0">
                <a:solidFill>
                  <a:srgbClr val="FF0000"/>
                </a:solidFill>
              </a:rPr>
              <a:t>The size and cell type of microbes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930"/>
                                        </p:tgtEl>
                                        <p:attrNameLst>
                                          <p:attrName>style.visibility</p:attrName>
                                        </p:attrNameLst>
                                      </p:cBhvr>
                                      <p:to>
                                        <p:strVal val="visible"/>
                                      </p:to>
                                    </p:set>
                                    <p:anim calcmode="lin" valueType="num">
                                      <p:cBhvr additive="base">
                                        <p:cTn id="7" dur="500" fill="hold"/>
                                        <p:tgtEl>
                                          <p:spTgt spid="165930"/>
                                        </p:tgtEl>
                                        <p:attrNameLst>
                                          <p:attrName>ppt_x</p:attrName>
                                        </p:attrNameLst>
                                      </p:cBhvr>
                                      <p:tavLst>
                                        <p:tav tm="0">
                                          <p:val>
                                            <p:strVal val="#ppt_x"/>
                                          </p:val>
                                        </p:tav>
                                        <p:tav tm="100000">
                                          <p:val>
                                            <p:strVal val="#ppt_x"/>
                                          </p:val>
                                        </p:tav>
                                      </p:tavLst>
                                    </p:anim>
                                    <p:anim calcmode="lin" valueType="num">
                                      <p:cBhvr additive="base">
                                        <p:cTn id="8" dur="500" fill="hold"/>
                                        <p:tgtEl>
                                          <p:spTgt spid="165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6" name="Picture 4" descr="01_09a"/>
          <p:cNvPicPr>
            <a:picLocks noGrp="1" noChangeAspect="1" noChangeArrowheads="1"/>
          </p:cNvPicPr>
          <p:nvPr>
            <p:ph idx="1"/>
          </p:nvPr>
        </p:nvPicPr>
        <p:blipFill>
          <a:blip r:embed="rId3" cstate="print"/>
          <a:srcRect/>
          <a:stretch>
            <a:fillRect/>
          </a:stretch>
        </p:blipFill>
        <p:spPr>
          <a:xfrm>
            <a:off x="685800" y="1828800"/>
            <a:ext cx="4244975" cy="4724400"/>
          </a:xfrm>
        </p:spPr>
      </p:pic>
      <p:sp>
        <p:nvSpPr>
          <p:cNvPr id="335877" name="Text Box 5"/>
          <p:cNvSpPr txBox="1">
            <a:spLocks noChangeArrowheads="1"/>
          </p:cNvSpPr>
          <p:nvPr/>
        </p:nvSpPr>
        <p:spPr bwMode="auto">
          <a:xfrm>
            <a:off x="5257800" y="1905000"/>
            <a:ext cx="3581400" cy="2620963"/>
          </a:xfrm>
          <a:prstGeom prst="rect">
            <a:avLst/>
          </a:prstGeom>
          <a:noFill/>
          <a:ln w="9525">
            <a:noFill/>
            <a:miter lim="800000"/>
            <a:headEnd/>
            <a:tailEnd/>
          </a:ln>
        </p:spPr>
        <p:txBody>
          <a:bodyPr>
            <a:spAutoFit/>
          </a:bodyPr>
          <a:lstStyle/>
          <a:p>
            <a:pPr>
              <a:spcBef>
                <a:spcPct val="50000"/>
              </a:spcBef>
            </a:pPr>
            <a:r>
              <a:rPr lang="en-US" sz="2000"/>
              <a:t>Microbes were first observed by Antonie van Leeuwenhoek using a simple microscope (ca. 1673)</a:t>
            </a:r>
          </a:p>
          <a:p>
            <a:pPr algn="just">
              <a:spcBef>
                <a:spcPct val="50000"/>
              </a:spcBef>
            </a:pPr>
            <a:r>
              <a:rPr lang="en-US" sz="2000"/>
              <a:t>Reported his “animalcules” to the Royal Society of London</a:t>
            </a:r>
          </a:p>
          <a:p>
            <a:pPr>
              <a:spcBef>
                <a:spcPct val="50000"/>
              </a:spcBef>
            </a:pPr>
            <a:endParaRPr lang="en-US"/>
          </a:p>
        </p:txBody>
      </p:sp>
      <p:pic>
        <p:nvPicPr>
          <p:cNvPr id="335879" name="Picture 7" descr="01_08"/>
          <p:cNvPicPr>
            <a:picLocks noChangeAspect="1" noChangeArrowheads="1"/>
          </p:cNvPicPr>
          <p:nvPr/>
        </p:nvPicPr>
        <p:blipFill>
          <a:blip r:embed="rId4" cstate="print"/>
          <a:srcRect/>
          <a:stretch>
            <a:fillRect/>
          </a:stretch>
        </p:blipFill>
        <p:spPr bwMode="auto">
          <a:xfrm>
            <a:off x="7086600" y="4191000"/>
            <a:ext cx="1905000" cy="1593850"/>
          </a:xfrm>
          <a:prstGeom prst="rect">
            <a:avLst/>
          </a:prstGeom>
          <a:noFill/>
          <a:ln w="9525">
            <a:noFill/>
            <a:miter lim="800000"/>
            <a:headEnd/>
            <a:tailEnd/>
          </a:ln>
          <a:effectLst/>
        </p:spPr>
      </p:pic>
      <p:sp>
        <p:nvSpPr>
          <p:cNvPr id="6" name="Title 5"/>
          <p:cNvSpPr>
            <a:spLocks noGrp="1"/>
          </p:cNvSpPr>
          <p:nvPr>
            <p:ph type="title"/>
          </p:nvPr>
        </p:nvSpPr>
        <p:spPr/>
        <p:txBody>
          <a:bodyPr>
            <a:normAutofit fontScale="90000"/>
          </a:bodyPr>
          <a:lstStyle/>
          <a:p>
            <a:r>
              <a:rPr lang="en-GB" b="1" dirty="0" smtClean="0">
                <a:solidFill>
                  <a:srgbClr val="FF0000"/>
                </a:solidFill>
              </a:rPr>
              <a:t>Golden Generation of Microbiology</a:t>
            </a:r>
            <a:br>
              <a:rPr lang="en-GB" b="1" dirty="0" smtClean="0">
                <a:solidFill>
                  <a:srgbClr val="FF0000"/>
                </a:solidFill>
              </a:rPr>
            </a:br>
            <a:r>
              <a:rPr lang="en-GB" b="1" dirty="0" smtClean="0">
                <a:solidFill>
                  <a:srgbClr val="FF0000"/>
                </a:solidFill>
              </a:rPr>
              <a:t>The First Microscope</a:t>
            </a:r>
            <a:endParaRPr lang="en-GB"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629816"/>
            <a:ext cx="8229600" cy="1143000"/>
          </a:xfrm>
          <a:noFill/>
        </p:spPr>
        <p:txBody>
          <a:bodyPr>
            <a:noAutofit/>
          </a:bodyPr>
          <a:lstStyle/>
          <a:p>
            <a:pPr eaLnBrk="1" hangingPunct="1"/>
            <a:r>
              <a:rPr lang="en-US" sz="5400" b="1" dirty="0" smtClean="0">
                <a:solidFill>
                  <a:srgbClr val="FF0000"/>
                </a:solidFill>
              </a:rPr>
              <a:t>Pioneers in Microbiology</a:t>
            </a:r>
            <a:r>
              <a:rPr lang="en-US" sz="5400" b="1" dirty="0" smtClean="0"/>
              <a:t/>
            </a:r>
            <a:br>
              <a:rPr lang="en-US" sz="5400" b="1" dirty="0" smtClean="0"/>
            </a:br>
            <a:r>
              <a:rPr lang="en-US" sz="5400" b="1" dirty="0" smtClean="0"/>
              <a:t> </a:t>
            </a:r>
            <a:r>
              <a:rPr lang="en-US" sz="3200" b="1" dirty="0" smtClean="0">
                <a:solidFill>
                  <a:srgbClr val="3333CC"/>
                </a:solidFill>
              </a:rPr>
              <a:t>drawings of  microbes </a:t>
            </a:r>
            <a:br>
              <a:rPr lang="en-US" sz="3200" b="1" dirty="0" smtClean="0">
                <a:solidFill>
                  <a:srgbClr val="3333CC"/>
                </a:solidFill>
              </a:rPr>
            </a:br>
            <a:endParaRPr lang="en-US" sz="5400" b="1" dirty="0" smtClean="0">
              <a:solidFill>
                <a:srgbClr val="3333CC"/>
              </a:solidFill>
            </a:endParaRPr>
          </a:p>
        </p:txBody>
      </p:sp>
      <p:pic>
        <p:nvPicPr>
          <p:cNvPr id="5" name="Picture 2"/>
          <p:cNvPicPr>
            <a:picLocks noChangeAspect="1" noChangeArrowheads="1"/>
          </p:cNvPicPr>
          <p:nvPr/>
        </p:nvPicPr>
        <p:blipFill>
          <a:blip r:embed="rId2" cstate="print"/>
          <a:srcRect/>
          <a:stretch>
            <a:fillRect/>
          </a:stretch>
        </p:blipFill>
        <p:spPr bwMode="auto">
          <a:xfrm>
            <a:off x="1403350" y="1557338"/>
            <a:ext cx="7345363" cy="4535487"/>
          </a:xfrm>
          <a:prstGeom prst="rect">
            <a:avLst/>
          </a:prstGeom>
          <a:noFill/>
          <a:ln w="9525">
            <a:noFill/>
            <a:miter lim="800000"/>
            <a:headEnd/>
            <a:tailEnd/>
          </a:ln>
        </p:spPr>
      </p:pic>
      <p:sp>
        <p:nvSpPr>
          <p:cNvPr id="11268" name="Date Placeholder 5"/>
          <p:cNvSpPr>
            <a:spLocks noGrp="1"/>
          </p:cNvSpPr>
          <p:nvPr>
            <p:ph type="dt" sz="quarter" idx="10"/>
          </p:nvPr>
        </p:nvSpPr>
        <p:spPr>
          <a:noFill/>
        </p:spPr>
        <p:txBody>
          <a:bodyPr/>
          <a:lstStyle/>
          <a:p>
            <a:endParaRPr lang="en-US" smtClean="0"/>
          </a:p>
        </p:txBody>
      </p:sp>
      <p:sp>
        <p:nvSpPr>
          <p:cNvPr id="11269" name="Slide Number Placeholder 6"/>
          <p:cNvSpPr>
            <a:spLocks noGrp="1"/>
          </p:cNvSpPr>
          <p:nvPr>
            <p:ph type="sldNum" sz="quarter" idx="12"/>
          </p:nvPr>
        </p:nvSpPr>
        <p:spPr>
          <a:noFill/>
        </p:spPr>
        <p:txBody>
          <a:bodyPr/>
          <a:lstStyle/>
          <a:p>
            <a:fld id="{5C2DCB0F-1419-4735-BA6F-B723B5C3D6FD}" type="slidenum">
              <a:rPr lang="en-US" smtClean="0"/>
              <a:pPr/>
              <a:t>26</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FF0000"/>
                </a:solidFill>
              </a:rPr>
              <a:t>Spontaneous Generation</a:t>
            </a:r>
          </a:p>
        </p:txBody>
      </p:sp>
      <p:sp>
        <p:nvSpPr>
          <p:cNvPr id="150532" name="Text Box 4"/>
          <p:cNvSpPr>
            <a:spLocks noGrp="1" noChangeArrowheads="1"/>
          </p:cNvSpPr>
          <p:nvPr>
            <p:ph type="body" idx="1"/>
          </p:nvPr>
        </p:nvSpPr>
        <p:spPr>
          <a:xfrm>
            <a:off x="457200" y="1268412"/>
            <a:ext cx="8229600" cy="5328939"/>
          </a:xfrm>
          <a:noFill/>
        </p:spPr>
        <p:txBody>
          <a:bodyPr>
            <a:normAutofit fontScale="92500"/>
          </a:bodyPr>
          <a:lstStyle/>
          <a:p>
            <a:pPr eaLnBrk="1" hangingPunct="1">
              <a:lnSpc>
                <a:spcPct val="90000"/>
              </a:lnSpc>
            </a:pPr>
            <a:r>
              <a:rPr lang="en-US" dirty="0" smtClean="0"/>
              <a:t>illnesses that we now recognize as infectious disease were not linked with microbial life.</a:t>
            </a:r>
          </a:p>
          <a:p>
            <a:pPr eaLnBrk="1" hangingPunct="1">
              <a:lnSpc>
                <a:spcPct val="90000"/>
              </a:lnSpc>
            </a:pPr>
            <a:r>
              <a:rPr lang="en-US" dirty="0" smtClean="0"/>
              <a:t>Many living things, including microscopic life forms, were thought to arise through </a:t>
            </a:r>
            <a:r>
              <a:rPr lang="en-US" b="1" dirty="0" smtClean="0">
                <a:solidFill>
                  <a:srgbClr val="FF3300"/>
                </a:solidFill>
              </a:rPr>
              <a:t>Spontaneous Generation </a:t>
            </a:r>
            <a:r>
              <a:rPr lang="en-US" dirty="0" smtClean="0"/>
              <a:t>(life coming from nonliving matter).</a:t>
            </a:r>
          </a:p>
          <a:p>
            <a:pPr eaLnBrk="1" hangingPunct="1">
              <a:lnSpc>
                <a:spcPct val="90000"/>
              </a:lnSpc>
            </a:pPr>
            <a:r>
              <a:rPr lang="en-US" dirty="0" smtClean="0"/>
              <a:t>Microbes were finally recognized as being a source of infectious disease, and </a:t>
            </a:r>
            <a:r>
              <a:rPr lang="en-US" dirty="0" smtClean="0">
                <a:solidFill>
                  <a:srgbClr val="FF3300"/>
                </a:solidFill>
              </a:rPr>
              <a:t>Germ Theory</a:t>
            </a:r>
            <a:r>
              <a:rPr lang="en-US" dirty="0" smtClean="0"/>
              <a:t> became more widely accepted, </a:t>
            </a:r>
          </a:p>
          <a:p>
            <a:pPr eaLnBrk="1" hangingPunct="1">
              <a:lnSpc>
                <a:spcPct val="90000"/>
              </a:lnSpc>
            </a:pPr>
            <a:r>
              <a:rPr lang="en-US" dirty="0" smtClean="0"/>
              <a:t>scientist now needed a </a:t>
            </a:r>
            <a:r>
              <a:rPr lang="en-US" dirty="0" smtClean="0">
                <a:solidFill>
                  <a:srgbClr val="FF0000"/>
                </a:solidFill>
              </a:rPr>
              <a:t>method to detect and identify microbial life forms</a:t>
            </a:r>
            <a:r>
              <a:rPr lang="en-US" dirty="0" smtClean="0"/>
              <a:t>. However, in most cases, microbes are colorless and difficult to </a:t>
            </a:r>
            <a:r>
              <a:rPr lang="en-US" sz="2800" dirty="0" smtClean="0"/>
              <a:t>see.</a:t>
            </a:r>
            <a:endParaRPr lang="en-GB" sz="2800" dirty="0" smtClean="0"/>
          </a:p>
        </p:txBody>
      </p:sp>
      <p:sp>
        <p:nvSpPr>
          <p:cNvPr id="17413" name="Slide Number Placeholder 5"/>
          <p:cNvSpPr>
            <a:spLocks noGrp="1"/>
          </p:cNvSpPr>
          <p:nvPr>
            <p:ph type="sldNum" sz="quarter" idx="12"/>
          </p:nvPr>
        </p:nvSpPr>
        <p:spPr>
          <a:noFill/>
        </p:spPr>
        <p:txBody>
          <a:bodyPr/>
          <a:lstStyle/>
          <a:p>
            <a:fld id="{346F5D12-C82F-4117-8237-F11B4ECA6925}" type="slidenum">
              <a:rPr lang="en-US" smtClean="0"/>
              <a:pPr/>
              <a:t>27</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animEffect transition="in" filter="box(in)">
                                      <p:cBhvr>
                                        <p:cTn id="7" dur="500"/>
                                        <p:tgtEl>
                                          <p:spTgt spid="150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0532">
                                            <p:txEl>
                                              <p:pRg st="1" end="1"/>
                                            </p:txEl>
                                          </p:spTgt>
                                        </p:tgtEl>
                                        <p:attrNameLst>
                                          <p:attrName>style.visibility</p:attrName>
                                        </p:attrNameLst>
                                      </p:cBhvr>
                                      <p:to>
                                        <p:strVal val="visible"/>
                                      </p:to>
                                    </p:set>
                                    <p:animEffect transition="in" filter="box(in)">
                                      <p:cBhvr>
                                        <p:cTn id="12" dur="500"/>
                                        <p:tgtEl>
                                          <p:spTgt spid="150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0532">
                                            <p:txEl>
                                              <p:pRg st="2" end="2"/>
                                            </p:txEl>
                                          </p:spTgt>
                                        </p:tgtEl>
                                        <p:attrNameLst>
                                          <p:attrName>style.visibility</p:attrName>
                                        </p:attrNameLst>
                                      </p:cBhvr>
                                      <p:to>
                                        <p:strVal val="visible"/>
                                      </p:to>
                                    </p:set>
                                    <p:animEffect transition="in" filter="box(in)">
                                      <p:cBhvr>
                                        <p:cTn id="17" dur="500"/>
                                        <p:tgtEl>
                                          <p:spTgt spid="150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0532">
                                            <p:txEl>
                                              <p:pRg st="3" end="3"/>
                                            </p:txEl>
                                          </p:spTgt>
                                        </p:tgtEl>
                                        <p:attrNameLst>
                                          <p:attrName>style.visibility</p:attrName>
                                        </p:attrNameLst>
                                      </p:cBhvr>
                                      <p:to>
                                        <p:strVal val="visible"/>
                                      </p:to>
                                    </p:set>
                                    <p:animEffect transition="in" filter="box(in)">
                                      <p:cBhvr>
                                        <p:cTn id="22" dur="500"/>
                                        <p:tgtEl>
                                          <p:spTgt spid="150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idx="1"/>
          </p:nvPr>
        </p:nvSpPr>
        <p:spPr>
          <a:xfrm>
            <a:off x="251520" y="1124744"/>
            <a:ext cx="4419600" cy="4267200"/>
          </a:xfrm>
        </p:spPr>
        <p:txBody>
          <a:bodyPr>
            <a:noAutofit/>
          </a:bodyPr>
          <a:lstStyle/>
          <a:p>
            <a:pPr>
              <a:lnSpc>
                <a:spcPct val="120000"/>
              </a:lnSpc>
              <a:buClr>
                <a:schemeClr val="accent1"/>
              </a:buClr>
              <a:buFont typeface="Wingdings" pitchFamily="96" charset="2"/>
              <a:buChar char="§"/>
            </a:pPr>
            <a:r>
              <a:rPr lang="en-US" sz="2800" dirty="0">
                <a:solidFill>
                  <a:srgbClr val="23335C"/>
                </a:solidFill>
              </a:rPr>
              <a:t>Showed microbes caused fermentation</a:t>
            </a:r>
          </a:p>
          <a:p>
            <a:pPr>
              <a:lnSpc>
                <a:spcPct val="120000"/>
              </a:lnSpc>
              <a:buClr>
                <a:schemeClr val="accent1"/>
              </a:buClr>
              <a:buFont typeface="Wingdings" pitchFamily="96" charset="2"/>
              <a:buChar char="§"/>
            </a:pPr>
            <a:r>
              <a:rPr lang="en-US" sz="2800" dirty="0">
                <a:solidFill>
                  <a:srgbClr val="23335C"/>
                </a:solidFill>
              </a:rPr>
              <a:t>Studied spoilage and introduced “Pasteurization” to prevent it</a:t>
            </a:r>
          </a:p>
          <a:p>
            <a:pPr>
              <a:lnSpc>
                <a:spcPct val="120000"/>
              </a:lnSpc>
              <a:buClr>
                <a:schemeClr val="accent1"/>
              </a:buClr>
              <a:buFont typeface="Wingdings" pitchFamily="96" charset="2"/>
              <a:buChar char="§"/>
            </a:pPr>
            <a:r>
              <a:rPr lang="en-US" sz="2800" dirty="0">
                <a:solidFill>
                  <a:srgbClr val="23335C"/>
                </a:solidFill>
              </a:rPr>
              <a:t>Used cotton plugs in his cultures to prevent air borne contamination, devised Aseptic Technique.</a:t>
            </a:r>
          </a:p>
        </p:txBody>
      </p:sp>
      <p:pic>
        <p:nvPicPr>
          <p:cNvPr id="373764" name="Picture 4" descr="01_11"/>
          <p:cNvPicPr>
            <a:picLocks noChangeAspect="1" noChangeArrowheads="1"/>
          </p:cNvPicPr>
          <p:nvPr/>
        </p:nvPicPr>
        <p:blipFill>
          <a:blip r:embed="rId2" cstate="print"/>
          <a:srcRect/>
          <a:stretch>
            <a:fillRect/>
          </a:stretch>
        </p:blipFill>
        <p:spPr bwMode="auto">
          <a:xfrm>
            <a:off x="5105400" y="1828800"/>
            <a:ext cx="3497263" cy="4562475"/>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GB" b="1" dirty="0" smtClean="0">
                <a:solidFill>
                  <a:srgbClr val="FF0000"/>
                </a:solidFill>
              </a:rPr>
              <a:t>Louis Pasteur</a:t>
            </a:r>
            <a:endParaRPr lang="en-GB"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p:txBody>
          <a:bodyPr>
            <a:normAutofit/>
          </a:bodyPr>
          <a:lstStyle/>
          <a:p>
            <a:pPr>
              <a:lnSpc>
                <a:spcPct val="120000"/>
              </a:lnSpc>
              <a:buClr>
                <a:schemeClr val="accent1"/>
              </a:buClr>
              <a:buFont typeface="Wingdings" pitchFamily="96" charset="2"/>
              <a:buChar char="§"/>
            </a:pPr>
            <a:r>
              <a:rPr lang="en-US" sz="3600" b="1" dirty="0">
                <a:solidFill>
                  <a:srgbClr val="23335C"/>
                </a:solidFill>
              </a:rPr>
              <a:t>1860s -	Joseph Lister</a:t>
            </a:r>
            <a:r>
              <a:rPr lang="en-US" sz="3600" dirty="0">
                <a:solidFill>
                  <a:srgbClr val="23335C"/>
                </a:solidFill>
              </a:rPr>
              <a:t> used, carbolic acid, a chemical antiseptic to prevent surgical wound infections</a:t>
            </a:r>
          </a:p>
          <a:p>
            <a:pPr>
              <a:buClr>
                <a:schemeClr val="accent1"/>
              </a:buClr>
              <a:buFont typeface="Wingdings" pitchFamily="96" charset="2"/>
              <a:buChar char="§"/>
            </a:pPr>
            <a:r>
              <a:rPr lang="en-US" sz="3600" b="1" dirty="0" err="1">
                <a:solidFill>
                  <a:srgbClr val="23335C"/>
                </a:solidFill>
              </a:rPr>
              <a:t>Ignaz</a:t>
            </a:r>
            <a:r>
              <a:rPr lang="en-US" sz="3600" b="1" dirty="0">
                <a:solidFill>
                  <a:srgbClr val="23335C"/>
                </a:solidFill>
              </a:rPr>
              <a:t> </a:t>
            </a:r>
            <a:r>
              <a:rPr lang="en-US" sz="3600" b="1" dirty="0" err="1">
                <a:solidFill>
                  <a:srgbClr val="23335C"/>
                </a:solidFill>
              </a:rPr>
              <a:t>Semmelweis</a:t>
            </a:r>
            <a:r>
              <a:rPr lang="en-US" sz="3600" b="1" dirty="0">
                <a:solidFill>
                  <a:srgbClr val="23335C"/>
                </a:solidFill>
              </a:rPr>
              <a:t>, </a:t>
            </a:r>
            <a:r>
              <a:rPr lang="en-US" sz="3600" dirty="0">
                <a:solidFill>
                  <a:srgbClr val="23335C"/>
                </a:solidFill>
              </a:rPr>
              <a:t>a Hungarian physician introduced hand washing as a means of preventing transfer of </a:t>
            </a:r>
            <a:r>
              <a:rPr lang="en-US" sz="3600" dirty="0" err="1">
                <a:solidFill>
                  <a:srgbClr val="23335C"/>
                </a:solidFill>
              </a:rPr>
              <a:t>puerpueral</a:t>
            </a:r>
            <a:r>
              <a:rPr lang="en-US" sz="3600" dirty="0">
                <a:solidFill>
                  <a:srgbClr val="23335C"/>
                </a:solidFill>
              </a:rPr>
              <a:t> sepsis in obstetrical patients</a:t>
            </a:r>
          </a:p>
          <a:p>
            <a:pPr>
              <a:buClr>
                <a:schemeClr val="accent1"/>
              </a:buClr>
              <a:buFont typeface="Wingdings" pitchFamily="96" charset="2"/>
              <a:buChar char="§"/>
            </a:pPr>
            <a:endParaRPr lang="en-US" sz="3600" dirty="0">
              <a:solidFill>
                <a:srgbClr val="23335C"/>
              </a:solidFill>
            </a:endParaRPr>
          </a:p>
        </p:txBody>
      </p:sp>
      <p:sp>
        <p:nvSpPr>
          <p:cNvPr id="4" name="Title 3"/>
          <p:cNvSpPr>
            <a:spLocks noGrp="1"/>
          </p:cNvSpPr>
          <p:nvPr>
            <p:ph type="title"/>
          </p:nvPr>
        </p:nvSpPr>
        <p:spPr/>
        <p:txBody>
          <a:bodyPr/>
          <a:lstStyle/>
          <a:p>
            <a:r>
              <a:rPr lang="en-GB" b="1" dirty="0" smtClean="0">
                <a:solidFill>
                  <a:srgbClr val="FF0000"/>
                </a:solidFill>
              </a:rPr>
              <a:t>Antiseptic and Hand Washing</a:t>
            </a:r>
            <a:endParaRPr lang="en-GB"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b="1" dirty="0" smtClean="0">
                <a:solidFill>
                  <a:srgbClr val="FF0000"/>
                </a:solidFill>
              </a:rPr>
              <a:t>House Rules</a:t>
            </a:r>
            <a:endParaRPr lang="en-US" b="1" dirty="0" smtClean="0">
              <a:solidFill>
                <a:srgbClr val="FF0000"/>
              </a:solidFill>
            </a:endParaRPr>
          </a:p>
        </p:txBody>
      </p:sp>
      <p:sp>
        <p:nvSpPr>
          <p:cNvPr id="5125" name="Text Box 5"/>
          <p:cNvSpPr txBox="1">
            <a:spLocks noChangeArrowheads="1"/>
          </p:cNvSpPr>
          <p:nvPr/>
        </p:nvSpPr>
        <p:spPr bwMode="auto">
          <a:xfrm>
            <a:off x="2747963" y="1916113"/>
            <a:ext cx="4968875" cy="579437"/>
          </a:xfrm>
          <a:prstGeom prst="rect">
            <a:avLst/>
          </a:prstGeom>
          <a:noFill/>
          <a:ln w="9525">
            <a:noFill/>
            <a:miter lim="800000"/>
            <a:headEnd/>
            <a:tailEnd/>
          </a:ln>
        </p:spPr>
        <p:txBody>
          <a:bodyPr>
            <a:spAutoFit/>
          </a:bodyPr>
          <a:lstStyle/>
          <a:p>
            <a:pPr>
              <a:spcBef>
                <a:spcPct val="50000"/>
              </a:spcBef>
            </a:pPr>
            <a:r>
              <a:rPr lang="en-GB" sz="3200"/>
              <a:t>No mobile phones</a:t>
            </a:r>
            <a:endParaRPr lang="en-US" sz="3200"/>
          </a:p>
        </p:txBody>
      </p:sp>
      <p:sp>
        <p:nvSpPr>
          <p:cNvPr id="5126" name="Text Box 6"/>
          <p:cNvSpPr txBox="1">
            <a:spLocks noChangeArrowheads="1"/>
          </p:cNvSpPr>
          <p:nvPr/>
        </p:nvSpPr>
        <p:spPr bwMode="auto">
          <a:xfrm>
            <a:off x="2092325" y="2909888"/>
            <a:ext cx="4937125" cy="579437"/>
          </a:xfrm>
          <a:prstGeom prst="rect">
            <a:avLst/>
          </a:prstGeom>
          <a:noFill/>
          <a:ln w="9525">
            <a:noFill/>
            <a:miter lim="800000"/>
            <a:headEnd/>
            <a:tailEnd/>
          </a:ln>
        </p:spPr>
        <p:txBody>
          <a:bodyPr>
            <a:spAutoFit/>
          </a:bodyPr>
          <a:lstStyle/>
          <a:p>
            <a:pPr algn="ctr">
              <a:spcBef>
                <a:spcPct val="50000"/>
              </a:spcBef>
            </a:pPr>
            <a:r>
              <a:rPr lang="en-GB" sz="3200"/>
              <a:t>Not a teaching session</a:t>
            </a:r>
            <a:endParaRPr lang="en-US" sz="3200"/>
          </a:p>
        </p:txBody>
      </p:sp>
      <p:sp>
        <p:nvSpPr>
          <p:cNvPr id="5127" name="Text Box 7"/>
          <p:cNvSpPr txBox="1">
            <a:spLocks noChangeArrowheads="1"/>
          </p:cNvSpPr>
          <p:nvPr/>
        </p:nvSpPr>
        <p:spPr bwMode="auto">
          <a:xfrm>
            <a:off x="2813050" y="4005263"/>
            <a:ext cx="3889375" cy="579437"/>
          </a:xfrm>
          <a:prstGeom prst="rect">
            <a:avLst/>
          </a:prstGeom>
          <a:noFill/>
          <a:ln w="9525">
            <a:noFill/>
            <a:miter lim="800000"/>
            <a:headEnd/>
            <a:tailEnd/>
          </a:ln>
        </p:spPr>
        <p:txBody>
          <a:bodyPr>
            <a:spAutoFit/>
          </a:bodyPr>
          <a:lstStyle/>
          <a:p>
            <a:pPr>
              <a:spcBef>
                <a:spcPct val="50000"/>
              </a:spcBef>
            </a:pPr>
            <a:r>
              <a:rPr lang="en-GB" sz="3200"/>
              <a:t>Do participate</a:t>
            </a:r>
            <a:endParaRPr lang="en-US" sz="3200"/>
          </a:p>
        </p:txBody>
      </p:sp>
      <p:sp>
        <p:nvSpPr>
          <p:cNvPr id="5128" name="Text Box 8"/>
          <p:cNvSpPr txBox="1">
            <a:spLocks noChangeArrowheads="1"/>
          </p:cNvSpPr>
          <p:nvPr/>
        </p:nvSpPr>
        <p:spPr bwMode="auto">
          <a:xfrm>
            <a:off x="2746375" y="4797425"/>
            <a:ext cx="3311525" cy="579438"/>
          </a:xfrm>
          <a:prstGeom prst="rect">
            <a:avLst/>
          </a:prstGeom>
          <a:noFill/>
          <a:ln w="9525">
            <a:noFill/>
            <a:miter lim="800000"/>
            <a:headEnd/>
            <a:tailEnd/>
          </a:ln>
        </p:spPr>
        <p:txBody>
          <a:bodyPr>
            <a:spAutoFit/>
          </a:bodyPr>
          <a:lstStyle/>
          <a:p>
            <a:pPr>
              <a:spcBef>
                <a:spcPct val="50000"/>
              </a:spcBef>
            </a:pPr>
            <a:r>
              <a:rPr lang="en-GB" sz="3200"/>
              <a:t>Ask questions</a:t>
            </a:r>
            <a:endParaRPr lang="en-US" sz="3200"/>
          </a:p>
        </p:txBody>
      </p:sp>
      <p:sp>
        <p:nvSpPr>
          <p:cNvPr id="5129" name="Text Box 9"/>
          <p:cNvSpPr txBox="1">
            <a:spLocks noChangeArrowheads="1"/>
          </p:cNvSpPr>
          <p:nvPr/>
        </p:nvSpPr>
        <p:spPr bwMode="auto">
          <a:xfrm>
            <a:off x="2843213" y="5732463"/>
            <a:ext cx="2663825" cy="579437"/>
          </a:xfrm>
          <a:prstGeom prst="rect">
            <a:avLst/>
          </a:prstGeom>
          <a:noFill/>
          <a:ln w="9525">
            <a:noFill/>
            <a:miter lim="800000"/>
            <a:headEnd/>
            <a:tailEnd/>
          </a:ln>
        </p:spPr>
        <p:txBody>
          <a:bodyPr>
            <a:spAutoFit/>
          </a:bodyPr>
          <a:lstStyle/>
          <a:p>
            <a:pPr>
              <a:spcBef>
                <a:spcPct val="50000"/>
              </a:spcBef>
            </a:pPr>
            <a:r>
              <a:rPr lang="en-GB" sz="3200"/>
              <a:t>Be on time</a:t>
            </a:r>
            <a:endParaRPr lang="en-US" sz="320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b="1" dirty="0">
                <a:solidFill>
                  <a:srgbClr val="FF0000"/>
                </a:solidFill>
              </a:rPr>
              <a:t>Germ Theory of Disease</a:t>
            </a:r>
          </a:p>
        </p:txBody>
      </p:sp>
      <p:sp>
        <p:nvSpPr>
          <p:cNvPr id="375811" name="Rectangle 3"/>
          <p:cNvSpPr>
            <a:spLocks noGrp="1" noChangeArrowheads="1"/>
          </p:cNvSpPr>
          <p:nvPr>
            <p:ph idx="1"/>
          </p:nvPr>
        </p:nvSpPr>
        <p:spPr>
          <a:xfrm>
            <a:off x="457200" y="1828800"/>
            <a:ext cx="4267200" cy="4267200"/>
          </a:xfrm>
        </p:spPr>
        <p:txBody>
          <a:bodyPr>
            <a:noAutofit/>
          </a:bodyPr>
          <a:lstStyle/>
          <a:p>
            <a:pPr>
              <a:buClr>
                <a:schemeClr val="accent1"/>
              </a:buClr>
              <a:buFont typeface="Wingdings" pitchFamily="96" charset="2"/>
              <a:buChar char="§"/>
            </a:pPr>
            <a:r>
              <a:rPr lang="en-US" sz="2800" b="1" dirty="0">
                <a:solidFill>
                  <a:srgbClr val="23335C"/>
                </a:solidFill>
              </a:rPr>
              <a:t>1876 - Robert Koch</a:t>
            </a:r>
            <a:r>
              <a:rPr lang="en-US" sz="2800" dirty="0">
                <a:solidFill>
                  <a:srgbClr val="23335C"/>
                </a:solidFill>
              </a:rPr>
              <a:t> provided proof that a bacterium causes anthrax using experimental steps now called the </a:t>
            </a:r>
            <a:r>
              <a:rPr lang="en-US" sz="2800" b="1" dirty="0">
                <a:solidFill>
                  <a:srgbClr val="23335C"/>
                </a:solidFill>
              </a:rPr>
              <a:t>Koch’s Postulates</a:t>
            </a:r>
          </a:p>
          <a:p>
            <a:pPr>
              <a:buClr>
                <a:schemeClr val="accent1"/>
              </a:buClr>
              <a:buFont typeface="Wingdings" pitchFamily="96" charset="2"/>
              <a:buNone/>
            </a:pPr>
            <a:endParaRPr lang="en-US" sz="2800" dirty="0">
              <a:solidFill>
                <a:srgbClr val="23335C"/>
              </a:solidFill>
            </a:endParaRPr>
          </a:p>
          <a:p>
            <a:pPr>
              <a:buClr>
                <a:schemeClr val="accent1"/>
              </a:buClr>
              <a:buFont typeface="Wingdings" pitchFamily="96" charset="2"/>
              <a:buChar char="§"/>
            </a:pPr>
            <a:r>
              <a:rPr lang="en-US" sz="2800" dirty="0">
                <a:solidFill>
                  <a:srgbClr val="23335C"/>
                </a:solidFill>
              </a:rPr>
              <a:t>He was the first to use agar as solid culture medium in bacteriology.</a:t>
            </a:r>
          </a:p>
        </p:txBody>
      </p:sp>
      <p:pic>
        <p:nvPicPr>
          <p:cNvPr id="375812" name="Picture 4" descr="01_12"/>
          <p:cNvPicPr>
            <a:picLocks noChangeAspect="1" noChangeArrowheads="1"/>
          </p:cNvPicPr>
          <p:nvPr/>
        </p:nvPicPr>
        <p:blipFill>
          <a:blip r:embed="rId2" cstate="print"/>
          <a:srcRect/>
          <a:stretch>
            <a:fillRect/>
          </a:stretch>
        </p:blipFill>
        <p:spPr bwMode="auto">
          <a:xfrm>
            <a:off x="4724400" y="1905000"/>
            <a:ext cx="4419600" cy="452278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idx="1"/>
          </p:nvPr>
        </p:nvSpPr>
        <p:spPr>
          <a:xfrm>
            <a:off x="323528" y="1268760"/>
            <a:ext cx="8640960" cy="4857403"/>
          </a:xfrm>
        </p:spPr>
        <p:txBody>
          <a:bodyPr>
            <a:normAutofit/>
          </a:bodyPr>
          <a:lstStyle/>
          <a:p>
            <a:pPr>
              <a:lnSpc>
                <a:spcPct val="110000"/>
              </a:lnSpc>
              <a:buClr>
                <a:schemeClr val="accent1"/>
              </a:buClr>
              <a:buFont typeface="Wingdings" pitchFamily="96" charset="2"/>
              <a:buChar char="§"/>
            </a:pPr>
            <a:r>
              <a:rPr lang="en-US" b="1" dirty="0">
                <a:solidFill>
                  <a:srgbClr val="23335C"/>
                </a:solidFill>
              </a:rPr>
              <a:t>The microbe must always be present in every case of the disease</a:t>
            </a:r>
          </a:p>
          <a:p>
            <a:pPr>
              <a:buClr>
                <a:schemeClr val="accent1"/>
              </a:buClr>
              <a:buFont typeface="Wingdings" pitchFamily="96" charset="2"/>
              <a:buChar char="§"/>
            </a:pPr>
            <a:r>
              <a:rPr lang="en-US" b="1" dirty="0">
                <a:solidFill>
                  <a:srgbClr val="23335C"/>
                </a:solidFill>
              </a:rPr>
              <a:t>It must be isolated in pure culture on artificial media</a:t>
            </a:r>
          </a:p>
          <a:p>
            <a:pPr>
              <a:buClr>
                <a:schemeClr val="accent1"/>
              </a:buClr>
              <a:buFont typeface="Wingdings" pitchFamily="96" charset="2"/>
              <a:buChar char="§"/>
            </a:pPr>
            <a:r>
              <a:rPr lang="en-US" b="1" dirty="0">
                <a:solidFill>
                  <a:srgbClr val="23335C"/>
                </a:solidFill>
              </a:rPr>
              <a:t>When inoculated into healthy animal host it should produce the same disease</a:t>
            </a:r>
          </a:p>
          <a:p>
            <a:pPr>
              <a:buClr>
                <a:schemeClr val="accent1"/>
              </a:buClr>
              <a:buFont typeface="Wingdings" pitchFamily="96" charset="2"/>
              <a:buChar char="§"/>
            </a:pPr>
            <a:r>
              <a:rPr lang="en-US" b="1" dirty="0">
                <a:solidFill>
                  <a:srgbClr val="23335C"/>
                </a:solidFill>
              </a:rPr>
              <a:t>It must be isolated from the diseased animal again</a:t>
            </a:r>
          </a:p>
          <a:p>
            <a:pPr>
              <a:lnSpc>
                <a:spcPct val="90000"/>
              </a:lnSpc>
              <a:buFont typeface="Arial" charset="0"/>
              <a:buNone/>
            </a:pPr>
            <a:endParaRPr lang="en-US" b="1" dirty="0"/>
          </a:p>
        </p:txBody>
      </p:sp>
      <p:sp>
        <p:nvSpPr>
          <p:cNvPr id="5" name="Title 4"/>
          <p:cNvSpPr>
            <a:spLocks noGrp="1"/>
          </p:cNvSpPr>
          <p:nvPr>
            <p:ph type="title"/>
          </p:nvPr>
        </p:nvSpPr>
        <p:spPr>
          <a:xfrm>
            <a:off x="611560" y="620688"/>
            <a:ext cx="8229600" cy="648072"/>
          </a:xfrm>
        </p:spPr>
        <p:txBody>
          <a:bodyPr>
            <a:normAutofit fontScale="90000"/>
          </a:bodyPr>
          <a:lstStyle/>
          <a:p>
            <a:r>
              <a:rPr lang="en-GB" b="1" dirty="0" smtClean="0">
                <a:solidFill>
                  <a:srgbClr val="FF0000"/>
                </a:solidFill>
              </a:rPr>
              <a:t>Koch’s Postulates</a:t>
            </a:r>
            <a:br>
              <a:rPr lang="en-GB" b="1" dirty="0" smtClean="0">
                <a:solidFill>
                  <a:srgbClr val="FF0000"/>
                </a:solidFill>
              </a:rPr>
            </a:br>
            <a:endParaRPr lang="en-GB"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0000"/>
                </a:solidFill>
              </a:rPr>
              <a:t>Infection and Disease</a:t>
            </a:r>
            <a:endParaRPr lang="en-GB"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67547290"/>
              </p:ext>
            </p:extLst>
          </p:nvPr>
        </p:nvGraphicFramePr>
        <p:xfrm>
          <a:off x="323528" y="1397000"/>
          <a:ext cx="8568952" cy="5200350"/>
        </p:xfrm>
        <a:graphic>
          <a:graphicData uri="http://schemas.openxmlformats.org/drawingml/2006/table">
            <a:tbl>
              <a:tblPr firstRow="1" bandRow="1">
                <a:tableStyleId>{5C22544A-7EE6-4342-B048-85BDC9FD1C3A}</a:tableStyleId>
              </a:tblPr>
              <a:tblGrid>
                <a:gridCol w="1584176"/>
                <a:gridCol w="6984776"/>
              </a:tblGrid>
              <a:tr h="1040070">
                <a:tc>
                  <a:txBody>
                    <a:bodyPr/>
                    <a:lstStyle/>
                    <a:p>
                      <a:endParaRPr lang="en-GB" sz="2800" dirty="0"/>
                    </a:p>
                  </a:txBody>
                  <a:tcPr/>
                </a:tc>
                <a:tc>
                  <a:txBody>
                    <a:bodyPr/>
                    <a:lstStyle/>
                    <a:p>
                      <a:endParaRPr lang="en-GB" sz="2800" dirty="0"/>
                    </a:p>
                  </a:txBody>
                  <a:tcPr/>
                </a:tc>
              </a:tr>
              <a:tr h="1040070">
                <a:tc>
                  <a:txBody>
                    <a:bodyPr/>
                    <a:lstStyle/>
                    <a:p>
                      <a:r>
                        <a:rPr lang="en-US" sz="2800" b="1" dirty="0" smtClean="0">
                          <a:solidFill>
                            <a:srgbClr val="23335C"/>
                          </a:solidFill>
                        </a:rPr>
                        <a:t>Infection</a:t>
                      </a:r>
                      <a:endParaRPr lang="en-GB" sz="2800" dirty="0"/>
                    </a:p>
                  </a:txBody>
                  <a:tcPr/>
                </a:tc>
                <a:tc>
                  <a:txBody>
                    <a:bodyPr/>
                    <a:lstStyle/>
                    <a:p>
                      <a:endParaRPr lang="en-GB" sz="2800" dirty="0"/>
                    </a:p>
                  </a:txBody>
                  <a:tcPr/>
                </a:tc>
              </a:tr>
              <a:tr h="1040070">
                <a:tc>
                  <a:txBody>
                    <a:bodyPr/>
                    <a:lstStyle/>
                    <a:p>
                      <a:r>
                        <a:rPr lang="en-US" sz="2800" b="1" dirty="0" smtClean="0">
                          <a:solidFill>
                            <a:srgbClr val="23335C"/>
                          </a:solidFill>
                        </a:rPr>
                        <a:t>Disease</a:t>
                      </a:r>
                      <a:r>
                        <a:rPr lang="en-US" sz="2800" dirty="0" smtClean="0">
                          <a:solidFill>
                            <a:srgbClr val="23335C"/>
                          </a:solidFill>
                        </a:rPr>
                        <a:t> </a:t>
                      </a:r>
                      <a:endParaRPr lang="en-GB" sz="2800" dirty="0"/>
                    </a:p>
                  </a:txBody>
                  <a:tcPr/>
                </a:tc>
                <a:tc>
                  <a:txBody>
                    <a:bodyPr/>
                    <a:lstStyle/>
                    <a:p>
                      <a:endParaRPr lang="en-GB" sz="2800" dirty="0"/>
                    </a:p>
                  </a:txBody>
                  <a:tcPr/>
                </a:tc>
              </a:tr>
              <a:tr h="1040070">
                <a:tc>
                  <a:txBody>
                    <a:bodyPr/>
                    <a:lstStyle/>
                    <a:p>
                      <a:r>
                        <a:rPr lang="en-US" sz="2800" b="1" dirty="0" smtClean="0">
                          <a:solidFill>
                            <a:srgbClr val="23335C"/>
                          </a:solidFill>
                        </a:rPr>
                        <a:t>Pathogen</a:t>
                      </a:r>
                      <a:endParaRPr lang="en-GB" sz="2800" dirty="0"/>
                    </a:p>
                  </a:txBody>
                  <a:tcPr/>
                </a:tc>
                <a:tc>
                  <a:txBody>
                    <a:bodyPr/>
                    <a:lstStyle/>
                    <a:p>
                      <a:endParaRPr lang="en-GB" sz="2800" dirty="0"/>
                    </a:p>
                  </a:txBody>
                  <a:tcPr/>
                </a:tc>
              </a:tr>
              <a:tr h="1040070">
                <a:tc>
                  <a:txBody>
                    <a:bodyPr/>
                    <a:lstStyle/>
                    <a:p>
                      <a:r>
                        <a:rPr lang="en-US" sz="2800" b="1" dirty="0" smtClean="0">
                          <a:solidFill>
                            <a:srgbClr val="23335C"/>
                          </a:solidFill>
                        </a:rPr>
                        <a:t>Saprobe</a:t>
                      </a:r>
                      <a:r>
                        <a:rPr lang="en-US" sz="2800" dirty="0" smtClean="0">
                          <a:solidFill>
                            <a:srgbClr val="23335C"/>
                          </a:solidFill>
                        </a:rPr>
                        <a:t> </a:t>
                      </a:r>
                      <a:endParaRPr lang="en-GB" sz="2800" dirty="0"/>
                    </a:p>
                  </a:txBody>
                  <a:tcPr/>
                </a:tc>
                <a:tc>
                  <a:txBody>
                    <a:bodyPr/>
                    <a:lstStyle/>
                    <a:p>
                      <a:endParaRPr lang="en-GB" sz="2800" dirty="0"/>
                    </a:p>
                  </a:txBody>
                  <a:tcPr/>
                </a:tc>
              </a:tr>
            </a:tbl>
          </a:graphicData>
        </a:graphic>
      </p:graphicFrame>
      <p:sp>
        <p:nvSpPr>
          <p:cNvPr id="6" name="TextBox 5"/>
          <p:cNvSpPr txBox="1"/>
          <p:nvPr/>
        </p:nvSpPr>
        <p:spPr>
          <a:xfrm>
            <a:off x="4788024" y="1916832"/>
            <a:ext cx="1872208" cy="369332"/>
          </a:xfrm>
          <a:prstGeom prst="rect">
            <a:avLst/>
          </a:prstGeom>
          <a:noFill/>
        </p:spPr>
        <p:txBody>
          <a:bodyPr wrap="square" rtlCol="0">
            <a:spAutoFit/>
          </a:bodyPr>
          <a:lstStyle/>
          <a:p>
            <a:endParaRPr lang="en-GB" dirty="0"/>
          </a:p>
        </p:txBody>
      </p:sp>
      <p:sp>
        <p:nvSpPr>
          <p:cNvPr id="7" name="TextBox 6"/>
          <p:cNvSpPr txBox="1"/>
          <p:nvPr/>
        </p:nvSpPr>
        <p:spPr>
          <a:xfrm>
            <a:off x="2051720" y="2420888"/>
            <a:ext cx="6552728" cy="523220"/>
          </a:xfrm>
          <a:prstGeom prst="rect">
            <a:avLst/>
          </a:prstGeom>
          <a:noFill/>
        </p:spPr>
        <p:txBody>
          <a:bodyPr wrap="square" rtlCol="0">
            <a:spAutoFit/>
          </a:bodyPr>
          <a:lstStyle/>
          <a:p>
            <a:r>
              <a:rPr lang="en-US" sz="2800" dirty="0" smtClean="0">
                <a:solidFill>
                  <a:srgbClr val="23335C"/>
                </a:solidFill>
              </a:rPr>
              <a:t>the entry of a microbe into the host.</a:t>
            </a:r>
            <a:endParaRPr lang="en-GB" sz="2800" dirty="0"/>
          </a:p>
        </p:txBody>
      </p:sp>
      <p:sp>
        <p:nvSpPr>
          <p:cNvPr id="8" name="TextBox 7"/>
          <p:cNvSpPr txBox="1"/>
          <p:nvPr/>
        </p:nvSpPr>
        <p:spPr>
          <a:xfrm>
            <a:off x="1979712" y="3212976"/>
            <a:ext cx="7308304" cy="830997"/>
          </a:xfrm>
          <a:prstGeom prst="rect">
            <a:avLst/>
          </a:prstGeom>
          <a:noFill/>
        </p:spPr>
        <p:txBody>
          <a:bodyPr wrap="square" rtlCol="0">
            <a:spAutoFit/>
          </a:bodyPr>
          <a:lstStyle/>
          <a:p>
            <a:r>
              <a:rPr lang="en-US" sz="2400" dirty="0" smtClean="0">
                <a:solidFill>
                  <a:srgbClr val="23335C"/>
                </a:solidFill>
              </a:rPr>
              <a:t>infection followed by the appearance  of signs and symptoms.</a:t>
            </a:r>
            <a:endParaRPr lang="en-GB" sz="2400" dirty="0"/>
          </a:p>
        </p:txBody>
      </p:sp>
      <p:sp>
        <p:nvSpPr>
          <p:cNvPr id="9" name="TextBox 8"/>
          <p:cNvSpPr txBox="1"/>
          <p:nvPr/>
        </p:nvSpPr>
        <p:spPr>
          <a:xfrm>
            <a:off x="2123728" y="4221088"/>
            <a:ext cx="5040560" cy="461665"/>
          </a:xfrm>
          <a:prstGeom prst="rect">
            <a:avLst/>
          </a:prstGeom>
          <a:noFill/>
        </p:spPr>
        <p:txBody>
          <a:bodyPr wrap="square" rtlCol="0">
            <a:spAutoFit/>
          </a:bodyPr>
          <a:lstStyle/>
          <a:p>
            <a:r>
              <a:rPr lang="en-US" sz="2400" dirty="0" smtClean="0">
                <a:solidFill>
                  <a:srgbClr val="23335C"/>
                </a:solidFill>
              </a:rPr>
              <a:t>an infectious or disease agent.</a:t>
            </a:r>
            <a:endParaRPr lang="en-GB" sz="2400" dirty="0"/>
          </a:p>
        </p:txBody>
      </p:sp>
      <p:sp>
        <p:nvSpPr>
          <p:cNvPr id="10" name="TextBox 9"/>
          <p:cNvSpPr txBox="1"/>
          <p:nvPr/>
        </p:nvSpPr>
        <p:spPr>
          <a:xfrm>
            <a:off x="2051720" y="5085184"/>
            <a:ext cx="6624736" cy="830997"/>
          </a:xfrm>
          <a:prstGeom prst="rect">
            <a:avLst/>
          </a:prstGeom>
          <a:noFill/>
        </p:spPr>
        <p:txBody>
          <a:bodyPr wrap="square" rtlCol="0">
            <a:spAutoFit/>
          </a:bodyPr>
          <a:lstStyle/>
          <a:p>
            <a:r>
              <a:rPr lang="en-US" sz="2400" dirty="0" smtClean="0">
                <a:solidFill>
                  <a:srgbClr val="23335C"/>
                </a:solidFill>
              </a:rPr>
              <a:t>a microbe that lives on dead or decaying organic matter.</a:t>
            </a:r>
            <a:endParaRPr lang="en-GB"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0"/>
            <a:ext cx="8229600" cy="1143000"/>
          </a:xfrm>
        </p:spPr>
        <p:txBody>
          <a:bodyPr/>
          <a:lstStyle/>
          <a:p>
            <a:pPr eaLnBrk="1" hangingPunct="1"/>
            <a:r>
              <a:rPr lang="en-GB" b="1" dirty="0" smtClean="0">
                <a:solidFill>
                  <a:srgbClr val="FF0000"/>
                </a:solidFill>
              </a:rPr>
              <a:t>Who Discovered DNA?</a:t>
            </a:r>
            <a:endParaRPr lang="en-US" b="1" dirty="0" smtClean="0">
              <a:solidFill>
                <a:srgbClr val="FF0000"/>
              </a:solidFill>
            </a:endParaRPr>
          </a:p>
        </p:txBody>
      </p:sp>
      <p:sp>
        <p:nvSpPr>
          <p:cNvPr id="29699" name="Rectangle 3"/>
          <p:cNvSpPr>
            <a:spLocks noGrp="1" noChangeArrowheads="1"/>
          </p:cNvSpPr>
          <p:nvPr>
            <p:ph idx="1"/>
          </p:nvPr>
        </p:nvSpPr>
        <p:spPr>
          <a:xfrm>
            <a:off x="251520" y="980728"/>
            <a:ext cx="8642350" cy="749300"/>
          </a:xfrm>
        </p:spPr>
        <p:txBody>
          <a:bodyPr>
            <a:noAutofit/>
          </a:bodyPr>
          <a:lstStyle/>
          <a:p>
            <a:pPr eaLnBrk="1" hangingPunct="1">
              <a:lnSpc>
                <a:spcPct val="80000"/>
              </a:lnSpc>
            </a:pPr>
            <a:r>
              <a:rPr lang="en-US" sz="2800" dirty="0" smtClean="0"/>
              <a:t>DNA was discovered by two scientists working at Cambridge</a:t>
            </a:r>
          </a:p>
          <a:p>
            <a:pPr eaLnBrk="1" hangingPunct="1">
              <a:lnSpc>
                <a:spcPct val="80000"/>
              </a:lnSpc>
            </a:pPr>
            <a:r>
              <a:rPr lang="en-US" sz="2800" b="1" dirty="0" smtClean="0"/>
              <a:t>James Watson         and                 Francis Crick. </a:t>
            </a:r>
          </a:p>
        </p:txBody>
      </p:sp>
      <p:sp>
        <p:nvSpPr>
          <p:cNvPr id="31748" name="Text Box 4"/>
          <p:cNvSpPr txBox="1">
            <a:spLocks noChangeArrowheads="1"/>
          </p:cNvSpPr>
          <p:nvPr/>
        </p:nvSpPr>
        <p:spPr bwMode="auto">
          <a:xfrm>
            <a:off x="3616325" y="1792288"/>
            <a:ext cx="184150" cy="366712"/>
          </a:xfrm>
          <a:prstGeom prst="rect">
            <a:avLst/>
          </a:prstGeom>
          <a:noFill/>
          <a:ln w="9525">
            <a:noFill/>
            <a:miter lim="800000"/>
            <a:headEnd/>
            <a:tailEnd/>
          </a:ln>
        </p:spPr>
        <p:txBody>
          <a:bodyPr wrap="none">
            <a:spAutoFit/>
          </a:bodyPr>
          <a:lstStyle/>
          <a:p>
            <a:endParaRPr lang="en-US"/>
          </a:p>
        </p:txBody>
      </p:sp>
      <p:sp>
        <p:nvSpPr>
          <p:cNvPr id="29701" name="Text Box 5"/>
          <p:cNvSpPr txBox="1">
            <a:spLocks noChangeArrowheads="1"/>
          </p:cNvSpPr>
          <p:nvPr/>
        </p:nvSpPr>
        <p:spPr bwMode="auto">
          <a:xfrm>
            <a:off x="684213" y="5013325"/>
            <a:ext cx="7632700" cy="2487613"/>
          </a:xfrm>
          <a:prstGeom prst="rect">
            <a:avLst/>
          </a:prstGeom>
          <a:noFill/>
          <a:ln w="9525">
            <a:noFill/>
            <a:miter lim="800000"/>
            <a:headEnd/>
            <a:tailEnd/>
          </a:ln>
        </p:spPr>
        <p:txBody>
          <a:bodyPr>
            <a:spAutoFit/>
          </a:bodyPr>
          <a:lstStyle/>
          <a:p>
            <a:r>
              <a:rPr lang="en-US" sz="2800"/>
              <a:t>Their discovery meant that scientists could understand how parents pass characteristics on to their children—not just their hair and eye colour, but every aspect of their physiology</a:t>
            </a:r>
            <a:r>
              <a:rPr lang="en-US"/>
              <a:t>. </a:t>
            </a:r>
          </a:p>
          <a:p>
            <a:endParaRPr lang="en-US"/>
          </a:p>
          <a:p>
            <a:pPr>
              <a:spcBef>
                <a:spcPct val="50000"/>
              </a:spcBef>
            </a:pPr>
            <a:endParaRPr lang="en-US"/>
          </a:p>
        </p:txBody>
      </p:sp>
      <p:sp>
        <p:nvSpPr>
          <p:cNvPr id="31750" name="Text Box 6"/>
          <p:cNvSpPr txBox="1">
            <a:spLocks noChangeArrowheads="1"/>
          </p:cNvSpPr>
          <p:nvPr/>
        </p:nvSpPr>
        <p:spPr bwMode="auto">
          <a:xfrm>
            <a:off x="900113" y="2924175"/>
            <a:ext cx="2735262" cy="366713"/>
          </a:xfrm>
          <a:prstGeom prst="rect">
            <a:avLst/>
          </a:prstGeom>
          <a:noFill/>
          <a:ln w="9525">
            <a:noFill/>
            <a:miter lim="800000"/>
            <a:headEnd/>
            <a:tailEnd/>
          </a:ln>
        </p:spPr>
        <p:txBody>
          <a:bodyPr>
            <a:spAutoFit/>
          </a:bodyPr>
          <a:lstStyle/>
          <a:p>
            <a:pPr>
              <a:spcBef>
                <a:spcPct val="50000"/>
              </a:spcBef>
            </a:pPr>
            <a:endParaRPr lang="en-US"/>
          </a:p>
        </p:txBody>
      </p:sp>
      <p:pic>
        <p:nvPicPr>
          <p:cNvPr id="29704" name="Picture 8" descr="James Watson"/>
          <p:cNvPicPr>
            <a:picLocks noChangeAspect="1" noChangeArrowheads="1"/>
          </p:cNvPicPr>
          <p:nvPr/>
        </p:nvPicPr>
        <p:blipFill>
          <a:blip r:embed="rId3" cstate="print"/>
          <a:srcRect/>
          <a:stretch>
            <a:fillRect/>
          </a:stretch>
        </p:blipFill>
        <p:spPr bwMode="auto">
          <a:xfrm>
            <a:off x="971550" y="2709863"/>
            <a:ext cx="1944688" cy="2303462"/>
          </a:xfrm>
          <a:prstGeom prst="rect">
            <a:avLst/>
          </a:prstGeom>
          <a:noFill/>
          <a:ln w="9525">
            <a:noFill/>
            <a:miter lim="800000"/>
            <a:headEnd/>
            <a:tailEnd/>
          </a:ln>
        </p:spPr>
      </p:pic>
      <p:pic>
        <p:nvPicPr>
          <p:cNvPr id="29706" name="Picture 10" descr="Francis Crick"/>
          <p:cNvPicPr>
            <a:picLocks noChangeAspect="1" noChangeArrowheads="1"/>
          </p:cNvPicPr>
          <p:nvPr/>
        </p:nvPicPr>
        <p:blipFill>
          <a:blip r:embed="rId4" cstate="print"/>
          <a:srcRect/>
          <a:stretch>
            <a:fillRect/>
          </a:stretch>
        </p:blipFill>
        <p:spPr bwMode="auto">
          <a:xfrm>
            <a:off x="5580063" y="2722563"/>
            <a:ext cx="1981200" cy="2232025"/>
          </a:xfrm>
          <a:prstGeom prst="rect">
            <a:avLst/>
          </a:prstGeom>
          <a:noFill/>
          <a:ln w="9525">
            <a:noFill/>
            <a:miter lim="800000"/>
            <a:headEnd/>
            <a:tailEnd/>
          </a:ln>
        </p:spPr>
      </p:pic>
      <p:sp>
        <p:nvSpPr>
          <p:cNvPr id="29707" name="Text Box 11"/>
          <p:cNvSpPr txBox="1">
            <a:spLocks noChangeArrowheads="1"/>
          </p:cNvSpPr>
          <p:nvPr/>
        </p:nvSpPr>
        <p:spPr bwMode="auto">
          <a:xfrm>
            <a:off x="3348038" y="3213100"/>
            <a:ext cx="1511300" cy="641350"/>
          </a:xfrm>
          <a:prstGeom prst="rect">
            <a:avLst/>
          </a:prstGeom>
          <a:noFill/>
          <a:ln w="9525">
            <a:noFill/>
            <a:miter lim="800000"/>
            <a:headEnd/>
            <a:tailEnd/>
          </a:ln>
        </p:spPr>
        <p:txBody>
          <a:bodyPr>
            <a:spAutoFit/>
          </a:bodyPr>
          <a:lstStyle/>
          <a:p>
            <a:pPr>
              <a:spcBef>
                <a:spcPct val="50000"/>
              </a:spcBef>
            </a:pPr>
            <a:r>
              <a:rPr lang="en-GB" sz="3600" b="1"/>
              <a:t>1951</a:t>
            </a:r>
            <a:endParaRPr lang="en-US" sz="3600" b="1"/>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11188" y="1268413"/>
            <a:ext cx="7632700" cy="2465387"/>
          </a:xfrm>
          <a:prstGeom prst="rect">
            <a:avLst/>
          </a:prstGeom>
          <a:noFill/>
          <a:ln w="9525">
            <a:noFill/>
            <a:miter lim="800000"/>
            <a:headEnd/>
            <a:tailEnd/>
          </a:ln>
        </p:spPr>
        <p:txBody>
          <a:bodyPr>
            <a:spAutoFit/>
          </a:bodyPr>
          <a:lstStyle/>
          <a:p>
            <a:r>
              <a:rPr lang="en-US"/>
              <a:t>-</a:t>
            </a:r>
            <a:r>
              <a:rPr lang="en-US" sz="2400"/>
              <a:t>In a DNA molecule, nucleotides exist as two spiral strands linked at their bases (either between A and T or between G and C).</a:t>
            </a:r>
          </a:p>
          <a:p>
            <a:r>
              <a:rPr lang="en-US" sz="2400"/>
              <a:t>-This structure, which resembles a twisted ladder, is known as a </a:t>
            </a:r>
            <a:r>
              <a:rPr lang="en-US" sz="2400" b="1"/>
              <a:t>double helix</a:t>
            </a:r>
            <a:endParaRPr lang="en-US" sz="2400" b="1">
              <a:solidFill>
                <a:srgbClr val="3333CC"/>
              </a:solidFill>
            </a:endParaRPr>
          </a:p>
          <a:p>
            <a:pPr>
              <a:spcBef>
                <a:spcPct val="50000"/>
              </a:spcBef>
            </a:pPr>
            <a:endParaRPr lang="en-US" sz="2400"/>
          </a:p>
        </p:txBody>
      </p:sp>
      <p:sp>
        <p:nvSpPr>
          <p:cNvPr id="28675" name="Text Box 3"/>
          <p:cNvSpPr txBox="1">
            <a:spLocks noChangeArrowheads="1"/>
          </p:cNvSpPr>
          <p:nvPr/>
        </p:nvSpPr>
        <p:spPr bwMode="auto">
          <a:xfrm>
            <a:off x="755650" y="4292600"/>
            <a:ext cx="3095625" cy="366713"/>
          </a:xfrm>
          <a:prstGeom prst="rect">
            <a:avLst/>
          </a:prstGeom>
          <a:noFill/>
          <a:ln w="9525">
            <a:noFill/>
            <a:miter lim="800000"/>
            <a:headEnd/>
            <a:tailEnd/>
          </a:ln>
        </p:spPr>
        <p:txBody>
          <a:bodyPr>
            <a:spAutoFit/>
          </a:bodyPr>
          <a:lstStyle/>
          <a:p>
            <a:pPr>
              <a:spcBef>
                <a:spcPct val="50000"/>
              </a:spcBef>
            </a:pPr>
            <a:endParaRPr lang="en-GB"/>
          </a:p>
        </p:txBody>
      </p:sp>
      <p:pic>
        <p:nvPicPr>
          <p:cNvPr id="129028" name="Picture 4" descr="dna_rgb"/>
          <p:cNvPicPr>
            <a:picLocks noChangeAspect="1" noChangeArrowheads="1"/>
          </p:cNvPicPr>
          <p:nvPr/>
        </p:nvPicPr>
        <p:blipFill>
          <a:blip r:embed="rId3" cstate="print"/>
          <a:srcRect/>
          <a:stretch>
            <a:fillRect/>
          </a:stretch>
        </p:blipFill>
        <p:spPr bwMode="auto">
          <a:xfrm>
            <a:off x="4067175" y="3644900"/>
            <a:ext cx="4176713" cy="2952750"/>
          </a:xfrm>
          <a:prstGeom prst="rect">
            <a:avLst/>
          </a:prstGeom>
          <a:noFill/>
          <a:ln w="9525">
            <a:noFill/>
            <a:miter lim="800000"/>
            <a:headEnd/>
            <a:tailEnd/>
          </a:ln>
        </p:spPr>
      </p:pic>
      <p:grpSp>
        <p:nvGrpSpPr>
          <p:cNvPr id="2" name="Group 5"/>
          <p:cNvGrpSpPr>
            <a:grpSpLocks/>
          </p:cNvGrpSpPr>
          <p:nvPr/>
        </p:nvGrpSpPr>
        <p:grpSpPr bwMode="auto">
          <a:xfrm>
            <a:off x="914400" y="4008438"/>
            <a:ext cx="2189163" cy="715962"/>
            <a:chOff x="576" y="1643"/>
            <a:chExt cx="1379" cy="451"/>
          </a:xfrm>
        </p:grpSpPr>
        <p:sp>
          <p:nvSpPr>
            <p:cNvPr id="28683" name="AutoShape 6"/>
            <p:cNvSpPr>
              <a:spLocks noChangeArrowheads="1"/>
            </p:cNvSpPr>
            <p:nvPr/>
          </p:nvSpPr>
          <p:spPr bwMode="auto">
            <a:xfrm>
              <a:off x="884" y="1706"/>
              <a:ext cx="635" cy="227"/>
            </a:xfrm>
            <a:prstGeom prst="leftRightArrow">
              <a:avLst>
                <a:gd name="adj1" fmla="val 50000"/>
                <a:gd name="adj2" fmla="val 55947"/>
              </a:avLst>
            </a:prstGeom>
            <a:solidFill>
              <a:schemeClr val="accent1"/>
            </a:solidFill>
            <a:ln w="9525">
              <a:solidFill>
                <a:schemeClr val="tx1"/>
              </a:solidFill>
              <a:miter lim="800000"/>
              <a:headEnd/>
              <a:tailEnd/>
            </a:ln>
          </p:spPr>
          <p:txBody>
            <a:bodyPr wrap="none" anchor="ctr"/>
            <a:lstStyle/>
            <a:p>
              <a:endParaRPr lang="en-GB"/>
            </a:p>
          </p:txBody>
        </p:sp>
        <p:sp>
          <p:nvSpPr>
            <p:cNvPr id="28684" name="Text Box 7"/>
            <p:cNvSpPr txBox="1">
              <a:spLocks noChangeArrowheads="1"/>
            </p:cNvSpPr>
            <p:nvPr/>
          </p:nvSpPr>
          <p:spPr bwMode="auto">
            <a:xfrm>
              <a:off x="576" y="1643"/>
              <a:ext cx="408" cy="442"/>
            </a:xfrm>
            <a:prstGeom prst="rect">
              <a:avLst/>
            </a:prstGeom>
            <a:noFill/>
            <a:ln w="9525">
              <a:noFill/>
              <a:miter lim="800000"/>
              <a:headEnd/>
              <a:tailEnd/>
            </a:ln>
          </p:spPr>
          <p:txBody>
            <a:bodyPr>
              <a:spAutoFit/>
            </a:bodyPr>
            <a:lstStyle/>
            <a:p>
              <a:pPr>
                <a:spcBef>
                  <a:spcPct val="50000"/>
                </a:spcBef>
              </a:pPr>
              <a:r>
                <a:rPr lang="en-GB" sz="4000">
                  <a:solidFill>
                    <a:srgbClr val="33CC33"/>
                  </a:solidFill>
                </a:rPr>
                <a:t>A</a:t>
              </a:r>
              <a:endParaRPr lang="en-US" sz="4000">
                <a:solidFill>
                  <a:srgbClr val="33CC33"/>
                </a:solidFill>
              </a:endParaRPr>
            </a:p>
          </p:txBody>
        </p:sp>
        <p:sp>
          <p:nvSpPr>
            <p:cNvPr id="28685" name="Text Box 8"/>
            <p:cNvSpPr txBox="1">
              <a:spLocks noChangeArrowheads="1"/>
            </p:cNvSpPr>
            <p:nvPr/>
          </p:nvSpPr>
          <p:spPr bwMode="auto">
            <a:xfrm>
              <a:off x="1547" y="1652"/>
              <a:ext cx="408" cy="442"/>
            </a:xfrm>
            <a:prstGeom prst="rect">
              <a:avLst/>
            </a:prstGeom>
            <a:noFill/>
            <a:ln w="9525">
              <a:noFill/>
              <a:miter lim="800000"/>
              <a:headEnd/>
              <a:tailEnd/>
            </a:ln>
          </p:spPr>
          <p:txBody>
            <a:bodyPr>
              <a:spAutoFit/>
            </a:bodyPr>
            <a:lstStyle/>
            <a:p>
              <a:pPr>
                <a:spcBef>
                  <a:spcPct val="50000"/>
                </a:spcBef>
              </a:pPr>
              <a:r>
                <a:rPr lang="en-GB" sz="4000">
                  <a:solidFill>
                    <a:srgbClr val="FF0000"/>
                  </a:solidFill>
                </a:rPr>
                <a:t>T</a:t>
              </a:r>
              <a:endParaRPr lang="en-US" sz="4000">
                <a:solidFill>
                  <a:srgbClr val="FF0000"/>
                </a:solidFill>
              </a:endParaRPr>
            </a:p>
          </p:txBody>
        </p:sp>
      </p:grpSp>
      <p:grpSp>
        <p:nvGrpSpPr>
          <p:cNvPr id="3" name="Group 9"/>
          <p:cNvGrpSpPr>
            <a:grpSpLocks/>
          </p:cNvGrpSpPr>
          <p:nvPr/>
        </p:nvGrpSpPr>
        <p:grpSpPr bwMode="auto">
          <a:xfrm>
            <a:off x="900113" y="4887913"/>
            <a:ext cx="2132012" cy="773112"/>
            <a:chOff x="567" y="2208"/>
            <a:chExt cx="1343" cy="487"/>
          </a:xfrm>
        </p:grpSpPr>
        <p:sp>
          <p:nvSpPr>
            <p:cNvPr id="28680" name="AutoShape 10"/>
            <p:cNvSpPr>
              <a:spLocks noChangeArrowheads="1"/>
            </p:cNvSpPr>
            <p:nvPr/>
          </p:nvSpPr>
          <p:spPr bwMode="auto">
            <a:xfrm>
              <a:off x="885" y="2296"/>
              <a:ext cx="635" cy="202"/>
            </a:xfrm>
            <a:prstGeom prst="leftRightArrow">
              <a:avLst>
                <a:gd name="adj1" fmla="val 50000"/>
                <a:gd name="adj2" fmla="val 62871"/>
              </a:avLst>
            </a:prstGeom>
            <a:solidFill>
              <a:schemeClr val="accent1"/>
            </a:solidFill>
            <a:ln w="9525">
              <a:solidFill>
                <a:schemeClr val="tx1"/>
              </a:solidFill>
              <a:miter lim="800000"/>
              <a:headEnd/>
              <a:tailEnd/>
            </a:ln>
          </p:spPr>
          <p:txBody>
            <a:bodyPr wrap="none" anchor="ctr"/>
            <a:lstStyle/>
            <a:p>
              <a:endParaRPr lang="en-GB"/>
            </a:p>
          </p:txBody>
        </p:sp>
        <p:sp>
          <p:nvSpPr>
            <p:cNvPr id="28681" name="Text Box 11"/>
            <p:cNvSpPr txBox="1">
              <a:spLocks noChangeArrowheads="1"/>
            </p:cNvSpPr>
            <p:nvPr/>
          </p:nvSpPr>
          <p:spPr bwMode="auto">
            <a:xfrm>
              <a:off x="567" y="2253"/>
              <a:ext cx="408" cy="442"/>
            </a:xfrm>
            <a:prstGeom prst="rect">
              <a:avLst/>
            </a:prstGeom>
            <a:noFill/>
            <a:ln w="9525">
              <a:noFill/>
              <a:miter lim="800000"/>
              <a:headEnd/>
              <a:tailEnd/>
            </a:ln>
          </p:spPr>
          <p:txBody>
            <a:bodyPr>
              <a:spAutoFit/>
            </a:bodyPr>
            <a:lstStyle/>
            <a:p>
              <a:pPr>
                <a:spcBef>
                  <a:spcPct val="50000"/>
                </a:spcBef>
              </a:pPr>
              <a:r>
                <a:rPr lang="en-GB" sz="4000" b="1">
                  <a:solidFill>
                    <a:srgbClr val="3333CC"/>
                  </a:solidFill>
                </a:rPr>
                <a:t>C</a:t>
              </a:r>
              <a:endParaRPr lang="en-US" sz="4000" b="1">
                <a:solidFill>
                  <a:srgbClr val="3333CC"/>
                </a:solidFill>
              </a:endParaRPr>
            </a:p>
          </p:txBody>
        </p:sp>
        <p:sp>
          <p:nvSpPr>
            <p:cNvPr id="28682" name="Text Box 12"/>
            <p:cNvSpPr txBox="1">
              <a:spLocks noChangeArrowheads="1"/>
            </p:cNvSpPr>
            <p:nvPr/>
          </p:nvSpPr>
          <p:spPr bwMode="auto">
            <a:xfrm>
              <a:off x="1502" y="2208"/>
              <a:ext cx="408" cy="442"/>
            </a:xfrm>
            <a:prstGeom prst="rect">
              <a:avLst/>
            </a:prstGeom>
            <a:noFill/>
            <a:ln w="9525">
              <a:noFill/>
              <a:miter lim="800000"/>
              <a:headEnd/>
              <a:tailEnd/>
            </a:ln>
          </p:spPr>
          <p:txBody>
            <a:bodyPr>
              <a:spAutoFit/>
            </a:bodyPr>
            <a:lstStyle/>
            <a:p>
              <a:pPr>
                <a:spcBef>
                  <a:spcPct val="50000"/>
                </a:spcBef>
              </a:pPr>
              <a:r>
                <a:rPr lang="en-GB" sz="4000"/>
                <a:t>G</a:t>
              </a:r>
              <a:endParaRPr lang="en-US" sz="4000"/>
            </a:p>
          </p:txBody>
        </p:sp>
      </p:grpSp>
      <p:sp>
        <p:nvSpPr>
          <p:cNvPr id="28679" name="Rectangle 13"/>
          <p:cNvSpPr>
            <a:spLocks noGrp="1" noChangeArrowheads="1"/>
          </p:cNvSpPr>
          <p:nvPr>
            <p:ph type="title"/>
          </p:nvPr>
        </p:nvSpPr>
        <p:spPr>
          <a:xfrm>
            <a:off x="323528" y="188640"/>
            <a:ext cx="8229600" cy="1143000"/>
          </a:xfrm>
          <a:noFill/>
        </p:spPr>
        <p:txBody>
          <a:bodyPr/>
          <a:lstStyle/>
          <a:p>
            <a:pPr eaLnBrk="1" hangingPunct="1"/>
            <a:r>
              <a:rPr lang="en-GB" b="1" dirty="0" smtClean="0">
                <a:solidFill>
                  <a:srgbClr val="FF0000"/>
                </a:solidFill>
              </a:rPr>
              <a:t>Structure of DNA</a:t>
            </a:r>
            <a:endParaRPr lang="en-US" b="1" dirty="0" smtClean="0">
              <a:solidFill>
                <a:srgbClr val="FF0000"/>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a:xfrm>
            <a:off x="457200" y="207963"/>
            <a:ext cx="8229600" cy="1143000"/>
          </a:xfrm>
          <a:noFill/>
        </p:spPr>
        <p:txBody>
          <a:bodyPr/>
          <a:lstStyle/>
          <a:p>
            <a:pPr eaLnBrk="1" hangingPunct="1"/>
            <a:r>
              <a:rPr lang="en-GB" b="1" dirty="0" smtClean="0">
                <a:solidFill>
                  <a:srgbClr val="FF0000"/>
                </a:solidFill>
              </a:rPr>
              <a:t>Who Discovered DNA?</a:t>
            </a:r>
            <a:endParaRPr lang="en-US" b="1" dirty="0" smtClean="0">
              <a:solidFill>
                <a:srgbClr val="FF0000"/>
              </a:solidFill>
            </a:endParaRPr>
          </a:p>
        </p:txBody>
      </p:sp>
      <p:sp>
        <p:nvSpPr>
          <p:cNvPr id="31747" name="Rectangle 3"/>
          <p:cNvSpPr>
            <a:spLocks noGrp="1" noChangeArrowheads="1"/>
          </p:cNvSpPr>
          <p:nvPr>
            <p:ph idx="1"/>
          </p:nvPr>
        </p:nvSpPr>
        <p:spPr>
          <a:xfrm>
            <a:off x="323528" y="2332038"/>
            <a:ext cx="8374385" cy="4525962"/>
          </a:xfrm>
        </p:spPr>
        <p:txBody>
          <a:bodyPr>
            <a:noAutofit/>
          </a:bodyPr>
          <a:lstStyle/>
          <a:p>
            <a:pPr eaLnBrk="1" hangingPunct="1"/>
            <a:r>
              <a:rPr lang="en-US" sz="3600" dirty="0" smtClean="0"/>
              <a:t>led to practical applications of DNA testing and analysis. </a:t>
            </a:r>
          </a:p>
          <a:p>
            <a:pPr eaLnBrk="1" hangingPunct="1"/>
            <a:r>
              <a:rPr lang="en-US" sz="3600" b="1" dirty="0" smtClean="0"/>
              <a:t>Paternity testing</a:t>
            </a:r>
            <a:r>
              <a:rPr lang="en-US" sz="3600" dirty="0" smtClean="0"/>
              <a:t>, </a:t>
            </a:r>
          </a:p>
          <a:p>
            <a:r>
              <a:rPr lang="en-US" sz="3600" b="1" dirty="0" smtClean="0"/>
              <a:t>forensic DNA evidence</a:t>
            </a:r>
            <a:r>
              <a:rPr lang="en-US" sz="3600" dirty="0" smtClean="0"/>
              <a:t>, screening for genetic diseases and the development of the biotechnology industry have all been made possible since the discovery of DNA. </a:t>
            </a:r>
          </a:p>
          <a:p>
            <a:pPr eaLnBrk="1" hangingPunct="1"/>
            <a:endParaRPr lang="en-US" sz="3600" dirty="0" smtClean="0"/>
          </a:p>
          <a:p>
            <a:pPr eaLnBrk="1" hangingPunct="1">
              <a:buFontTx/>
              <a:buNone/>
            </a:pPr>
            <a:r>
              <a:rPr lang="en-US" sz="3600" dirty="0" smtClean="0"/>
              <a:t/>
            </a:r>
            <a:br>
              <a:rPr lang="en-US" sz="3600" dirty="0" smtClean="0"/>
            </a:br>
            <a:endParaRPr lang="en-US" sz="3600" dirty="0" smtClean="0"/>
          </a:p>
        </p:txBody>
      </p:sp>
      <p:sp>
        <p:nvSpPr>
          <p:cNvPr id="31751" name="Text Box 7"/>
          <p:cNvSpPr txBox="1">
            <a:spLocks noChangeArrowheads="1"/>
          </p:cNvSpPr>
          <p:nvPr/>
        </p:nvSpPr>
        <p:spPr bwMode="auto">
          <a:xfrm>
            <a:off x="1403350" y="1350963"/>
            <a:ext cx="6769100" cy="1508105"/>
          </a:xfrm>
          <a:prstGeom prst="rect">
            <a:avLst/>
          </a:prstGeom>
          <a:noFill/>
          <a:ln w="9525">
            <a:noFill/>
            <a:miter lim="800000"/>
            <a:headEnd/>
            <a:tailEnd/>
          </a:ln>
        </p:spPr>
        <p:txBody>
          <a:bodyPr>
            <a:spAutoFit/>
          </a:bodyPr>
          <a:lstStyle/>
          <a:p>
            <a:pPr>
              <a:lnSpc>
                <a:spcPct val="80000"/>
              </a:lnSpc>
              <a:spcBef>
                <a:spcPct val="20000"/>
              </a:spcBef>
            </a:pPr>
            <a:r>
              <a:rPr lang="en-US" sz="4000" dirty="0"/>
              <a:t>Importance of the discovery?</a:t>
            </a:r>
          </a:p>
          <a:p>
            <a:pPr>
              <a:spcBef>
                <a:spcPct val="50000"/>
              </a:spcBef>
            </a:pPr>
            <a:endParaRPr lang="en-US" sz="4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51">
                                            <p:txEl>
                                              <p:pRg st="0" end="0"/>
                                            </p:txEl>
                                          </p:spTgt>
                                        </p:tgtEl>
                                        <p:attrNameLst>
                                          <p:attrName>style.visibility</p:attrName>
                                        </p:attrNameLst>
                                      </p:cBhvr>
                                      <p:to>
                                        <p:strVal val="visible"/>
                                      </p:to>
                                    </p:set>
                                    <p:animEffect transition="in" filter="blinds(horizontal)">
                                      <p:cBhvr>
                                        <p:cTn id="7" dur="500"/>
                                        <p:tgtEl>
                                          <p:spTgt spid="317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2" dur="500"/>
                                        <p:tgtEl>
                                          <p:spTgt spid="3174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5" dur="500"/>
                                        <p:tgtEl>
                                          <p:spTgt spid="3174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8"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8229600" cy="1143000"/>
          </a:xfrm>
        </p:spPr>
        <p:txBody>
          <a:bodyPr/>
          <a:lstStyle/>
          <a:p>
            <a:pPr eaLnBrk="1" hangingPunct="1"/>
            <a:r>
              <a:rPr lang="en-GB" b="1" dirty="0" smtClean="0">
                <a:solidFill>
                  <a:srgbClr val="FF0000"/>
                </a:solidFill>
              </a:rPr>
              <a:t>Process of DNA fingerprinting</a:t>
            </a:r>
            <a:endParaRPr lang="en-US" b="1" dirty="0" smtClean="0">
              <a:solidFill>
                <a:srgbClr val="FF0000"/>
              </a:solidFill>
            </a:endParaRPr>
          </a:p>
        </p:txBody>
      </p:sp>
      <p:sp>
        <p:nvSpPr>
          <p:cNvPr id="50184" name="Text Box 8"/>
          <p:cNvSpPr txBox="1">
            <a:spLocks noChangeArrowheads="1"/>
          </p:cNvSpPr>
          <p:nvPr/>
        </p:nvSpPr>
        <p:spPr bwMode="auto">
          <a:xfrm>
            <a:off x="2384425" y="1443038"/>
            <a:ext cx="5327650" cy="457200"/>
          </a:xfrm>
          <a:prstGeom prst="rect">
            <a:avLst/>
          </a:prstGeom>
          <a:noFill/>
          <a:ln w="9525">
            <a:noFill/>
            <a:miter lim="800000"/>
            <a:headEnd/>
            <a:tailEnd/>
          </a:ln>
        </p:spPr>
        <p:txBody>
          <a:bodyPr>
            <a:spAutoFit/>
          </a:bodyPr>
          <a:lstStyle/>
          <a:p>
            <a:pPr>
              <a:spcBef>
                <a:spcPct val="50000"/>
              </a:spcBef>
            </a:pPr>
            <a:r>
              <a:rPr lang="en-GB" sz="2400"/>
              <a:t>Material DNA extraction</a:t>
            </a:r>
            <a:endParaRPr lang="en-US" sz="2400"/>
          </a:p>
        </p:txBody>
      </p:sp>
      <p:sp>
        <p:nvSpPr>
          <p:cNvPr id="50185" name="Text Box 9"/>
          <p:cNvSpPr txBox="1">
            <a:spLocks noChangeArrowheads="1"/>
          </p:cNvSpPr>
          <p:nvPr/>
        </p:nvSpPr>
        <p:spPr bwMode="auto">
          <a:xfrm>
            <a:off x="900113" y="2451100"/>
            <a:ext cx="7343775" cy="457200"/>
          </a:xfrm>
          <a:prstGeom prst="rect">
            <a:avLst/>
          </a:prstGeom>
          <a:noFill/>
          <a:ln w="9525">
            <a:noFill/>
            <a:miter lim="800000"/>
            <a:headEnd/>
            <a:tailEnd/>
          </a:ln>
        </p:spPr>
        <p:txBody>
          <a:bodyPr>
            <a:spAutoFit/>
          </a:bodyPr>
          <a:lstStyle/>
          <a:p>
            <a:pPr>
              <a:spcBef>
                <a:spcPct val="50000"/>
              </a:spcBef>
            </a:pPr>
            <a:r>
              <a:rPr lang="en-GB" sz="2400"/>
              <a:t>Laboratory tests break down DNA with enzymes</a:t>
            </a:r>
            <a:endParaRPr lang="en-US" sz="2400"/>
          </a:p>
        </p:txBody>
      </p:sp>
      <p:sp>
        <p:nvSpPr>
          <p:cNvPr id="50186" name="Text Box 10"/>
          <p:cNvSpPr txBox="1">
            <a:spLocks noChangeArrowheads="1"/>
          </p:cNvSpPr>
          <p:nvPr/>
        </p:nvSpPr>
        <p:spPr bwMode="auto">
          <a:xfrm>
            <a:off x="2454275" y="3373438"/>
            <a:ext cx="3455988" cy="457200"/>
          </a:xfrm>
          <a:prstGeom prst="rect">
            <a:avLst/>
          </a:prstGeom>
          <a:noFill/>
          <a:ln w="9525">
            <a:noFill/>
            <a:miter lim="800000"/>
            <a:headEnd/>
            <a:tailEnd/>
          </a:ln>
        </p:spPr>
        <p:txBody>
          <a:bodyPr>
            <a:spAutoFit/>
          </a:bodyPr>
          <a:lstStyle/>
          <a:p>
            <a:pPr>
              <a:spcBef>
                <a:spcPct val="50000"/>
              </a:spcBef>
            </a:pPr>
            <a:r>
              <a:rPr lang="en-GB"/>
              <a:t>                  </a:t>
            </a:r>
            <a:r>
              <a:rPr lang="en-GB" sz="2400"/>
              <a:t>PCR</a:t>
            </a:r>
            <a:endParaRPr lang="en-US" sz="2400"/>
          </a:p>
        </p:txBody>
      </p:sp>
      <p:sp>
        <p:nvSpPr>
          <p:cNvPr id="50187" name="Text Box 11"/>
          <p:cNvSpPr txBox="1">
            <a:spLocks noChangeArrowheads="1"/>
          </p:cNvSpPr>
          <p:nvPr/>
        </p:nvSpPr>
        <p:spPr bwMode="auto">
          <a:xfrm>
            <a:off x="2233613" y="4235450"/>
            <a:ext cx="3600450" cy="457200"/>
          </a:xfrm>
          <a:prstGeom prst="rect">
            <a:avLst/>
          </a:prstGeom>
          <a:noFill/>
          <a:ln w="9525">
            <a:noFill/>
            <a:miter lim="800000"/>
            <a:headEnd/>
            <a:tailEnd/>
          </a:ln>
        </p:spPr>
        <p:txBody>
          <a:bodyPr>
            <a:spAutoFit/>
          </a:bodyPr>
          <a:lstStyle/>
          <a:p>
            <a:pPr algn="ctr">
              <a:spcBef>
                <a:spcPct val="50000"/>
              </a:spcBef>
            </a:pPr>
            <a:r>
              <a:rPr lang="en-GB" sz="2400"/>
              <a:t>Gel agarose</a:t>
            </a:r>
            <a:endParaRPr lang="en-US" sz="2400"/>
          </a:p>
        </p:txBody>
      </p:sp>
      <p:sp>
        <p:nvSpPr>
          <p:cNvPr id="50188" name="Text Box 12"/>
          <p:cNvSpPr txBox="1">
            <a:spLocks noChangeArrowheads="1"/>
          </p:cNvSpPr>
          <p:nvPr/>
        </p:nvSpPr>
        <p:spPr bwMode="auto">
          <a:xfrm>
            <a:off x="323850" y="5111750"/>
            <a:ext cx="8569325" cy="457200"/>
          </a:xfrm>
          <a:prstGeom prst="rect">
            <a:avLst/>
          </a:prstGeom>
          <a:noFill/>
          <a:ln w="9525">
            <a:noFill/>
            <a:miter lim="800000"/>
            <a:headEnd/>
            <a:tailEnd/>
          </a:ln>
        </p:spPr>
        <p:txBody>
          <a:bodyPr>
            <a:spAutoFit/>
          </a:bodyPr>
          <a:lstStyle/>
          <a:p>
            <a:pPr algn="ctr">
              <a:spcBef>
                <a:spcPct val="50000"/>
              </a:spcBef>
            </a:pPr>
            <a:r>
              <a:rPr lang="en-GB" sz="2400"/>
              <a:t>Apply electricity; labelled pcr products migrate in the agarose</a:t>
            </a:r>
            <a:endParaRPr lang="en-US" sz="2400"/>
          </a:p>
        </p:txBody>
      </p:sp>
      <p:sp>
        <p:nvSpPr>
          <p:cNvPr id="50189" name="Text Box 13"/>
          <p:cNvSpPr txBox="1">
            <a:spLocks noChangeArrowheads="1"/>
          </p:cNvSpPr>
          <p:nvPr/>
        </p:nvSpPr>
        <p:spPr bwMode="auto">
          <a:xfrm>
            <a:off x="2484438" y="6237288"/>
            <a:ext cx="3024187" cy="457200"/>
          </a:xfrm>
          <a:prstGeom prst="rect">
            <a:avLst/>
          </a:prstGeom>
          <a:noFill/>
          <a:ln w="9525">
            <a:noFill/>
            <a:miter lim="800000"/>
            <a:headEnd/>
            <a:tailEnd/>
          </a:ln>
        </p:spPr>
        <p:txBody>
          <a:bodyPr>
            <a:spAutoFit/>
          </a:bodyPr>
          <a:lstStyle/>
          <a:p>
            <a:pPr algn="ctr">
              <a:spcBef>
                <a:spcPct val="50000"/>
              </a:spcBef>
            </a:pPr>
            <a:r>
              <a:rPr lang="en-GB" sz="2400"/>
              <a:t>Take a photograph</a:t>
            </a:r>
            <a:endParaRPr lang="en-US" sz="2400"/>
          </a:p>
        </p:txBody>
      </p:sp>
      <p:sp>
        <p:nvSpPr>
          <p:cNvPr id="50190" name="AutoShape 14"/>
          <p:cNvSpPr>
            <a:spLocks noChangeArrowheads="1"/>
          </p:cNvSpPr>
          <p:nvPr/>
        </p:nvSpPr>
        <p:spPr bwMode="auto">
          <a:xfrm>
            <a:off x="3851275" y="1860550"/>
            <a:ext cx="288925" cy="647700"/>
          </a:xfrm>
          <a:prstGeom prst="downArrow">
            <a:avLst>
              <a:gd name="adj1" fmla="val 50000"/>
              <a:gd name="adj2" fmla="val 56044"/>
            </a:avLst>
          </a:prstGeom>
          <a:solidFill>
            <a:schemeClr val="accent1"/>
          </a:solidFill>
          <a:ln w="9525">
            <a:solidFill>
              <a:schemeClr val="tx1"/>
            </a:solidFill>
            <a:miter lim="800000"/>
            <a:headEnd/>
            <a:tailEnd/>
          </a:ln>
        </p:spPr>
        <p:txBody>
          <a:bodyPr vert="eaVert" wrap="none" anchor="ctr"/>
          <a:lstStyle/>
          <a:p>
            <a:endParaRPr lang="en-GB"/>
          </a:p>
        </p:txBody>
      </p:sp>
      <p:sp>
        <p:nvSpPr>
          <p:cNvPr id="50191" name="AutoShape 15"/>
          <p:cNvSpPr>
            <a:spLocks noChangeArrowheads="1"/>
          </p:cNvSpPr>
          <p:nvPr/>
        </p:nvSpPr>
        <p:spPr bwMode="auto">
          <a:xfrm>
            <a:off x="3851275" y="2868613"/>
            <a:ext cx="287338" cy="576262"/>
          </a:xfrm>
          <a:prstGeom prst="downArrow">
            <a:avLst>
              <a:gd name="adj1" fmla="val 50000"/>
              <a:gd name="adj2" fmla="val 50138"/>
            </a:avLst>
          </a:prstGeom>
          <a:solidFill>
            <a:schemeClr val="accent1"/>
          </a:solidFill>
          <a:ln w="9525">
            <a:solidFill>
              <a:schemeClr val="tx1"/>
            </a:solidFill>
            <a:miter lim="800000"/>
            <a:headEnd/>
            <a:tailEnd/>
          </a:ln>
        </p:spPr>
        <p:txBody>
          <a:bodyPr vert="eaVert" wrap="none" anchor="ctr"/>
          <a:lstStyle/>
          <a:p>
            <a:endParaRPr lang="en-GB"/>
          </a:p>
        </p:txBody>
      </p:sp>
      <p:sp>
        <p:nvSpPr>
          <p:cNvPr id="50192" name="AutoShape 16"/>
          <p:cNvSpPr>
            <a:spLocks noChangeArrowheads="1"/>
          </p:cNvSpPr>
          <p:nvPr/>
        </p:nvSpPr>
        <p:spPr bwMode="auto">
          <a:xfrm>
            <a:off x="3824288" y="3770313"/>
            <a:ext cx="287337" cy="576262"/>
          </a:xfrm>
          <a:prstGeom prst="downArrow">
            <a:avLst>
              <a:gd name="adj1" fmla="val 50000"/>
              <a:gd name="adj2" fmla="val 50138"/>
            </a:avLst>
          </a:prstGeom>
          <a:solidFill>
            <a:schemeClr val="accent1"/>
          </a:solidFill>
          <a:ln w="9525">
            <a:solidFill>
              <a:schemeClr val="tx1"/>
            </a:solidFill>
            <a:miter lim="800000"/>
            <a:headEnd/>
            <a:tailEnd/>
          </a:ln>
        </p:spPr>
        <p:txBody>
          <a:bodyPr vert="eaVert" wrap="none" anchor="ctr"/>
          <a:lstStyle/>
          <a:p>
            <a:endParaRPr lang="en-GB"/>
          </a:p>
        </p:txBody>
      </p:sp>
      <p:sp>
        <p:nvSpPr>
          <p:cNvPr id="50193" name="AutoShape 17"/>
          <p:cNvSpPr>
            <a:spLocks noChangeArrowheads="1"/>
          </p:cNvSpPr>
          <p:nvPr/>
        </p:nvSpPr>
        <p:spPr bwMode="auto">
          <a:xfrm>
            <a:off x="3822700" y="4652963"/>
            <a:ext cx="287338" cy="576262"/>
          </a:xfrm>
          <a:prstGeom prst="downArrow">
            <a:avLst>
              <a:gd name="adj1" fmla="val 50000"/>
              <a:gd name="adj2" fmla="val 50138"/>
            </a:avLst>
          </a:prstGeom>
          <a:solidFill>
            <a:schemeClr val="accent1"/>
          </a:solidFill>
          <a:ln w="9525">
            <a:solidFill>
              <a:schemeClr val="tx1"/>
            </a:solidFill>
            <a:miter lim="800000"/>
            <a:headEnd/>
            <a:tailEnd/>
          </a:ln>
        </p:spPr>
        <p:txBody>
          <a:bodyPr vert="eaVert" wrap="none" anchor="ctr"/>
          <a:lstStyle/>
          <a:p>
            <a:endParaRPr lang="en-GB"/>
          </a:p>
        </p:txBody>
      </p:sp>
      <p:sp>
        <p:nvSpPr>
          <p:cNvPr id="50194" name="AutoShape 18"/>
          <p:cNvSpPr>
            <a:spLocks noChangeArrowheads="1"/>
          </p:cNvSpPr>
          <p:nvPr/>
        </p:nvSpPr>
        <p:spPr bwMode="auto">
          <a:xfrm>
            <a:off x="3838575" y="5703888"/>
            <a:ext cx="287338" cy="576262"/>
          </a:xfrm>
          <a:prstGeom prst="downArrow">
            <a:avLst>
              <a:gd name="adj1" fmla="val 50000"/>
              <a:gd name="adj2" fmla="val 50138"/>
            </a:avLst>
          </a:prstGeom>
          <a:solidFill>
            <a:schemeClr val="accent1"/>
          </a:solidFill>
          <a:ln w="9525">
            <a:solidFill>
              <a:schemeClr val="tx1"/>
            </a:solidFill>
            <a:miter lim="800000"/>
            <a:headEnd/>
            <a:tailEnd/>
          </a:ln>
        </p:spPr>
        <p:txBody>
          <a:bodyPr vert="eaVert" wrap="none" anchor="ctr"/>
          <a:lstStyle/>
          <a:p>
            <a:endParaRPr lang="en-GB"/>
          </a:p>
        </p:txBody>
      </p:sp>
      <p:sp>
        <p:nvSpPr>
          <p:cNvPr id="50195" name="Text Box 19"/>
          <p:cNvSpPr txBox="1">
            <a:spLocks noChangeArrowheads="1"/>
          </p:cNvSpPr>
          <p:nvPr/>
        </p:nvSpPr>
        <p:spPr bwMode="auto">
          <a:xfrm>
            <a:off x="4643438" y="3284538"/>
            <a:ext cx="4500562" cy="701675"/>
          </a:xfrm>
          <a:prstGeom prst="rect">
            <a:avLst/>
          </a:prstGeom>
          <a:noFill/>
          <a:ln w="9525">
            <a:noFill/>
            <a:miter lim="800000"/>
            <a:headEnd/>
            <a:tailEnd/>
          </a:ln>
        </p:spPr>
        <p:txBody>
          <a:bodyPr>
            <a:spAutoFit/>
          </a:bodyPr>
          <a:lstStyle/>
          <a:p>
            <a:pPr>
              <a:spcBef>
                <a:spcPct val="50000"/>
              </a:spcBef>
            </a:pPr>
            <a:r>
              <a:rPr lang="en-GB" sz="2000"/>
              <a:t>Enzymatic reaction that multiplies the target DNA into millions of copies</a:t>
            </a:r>
            <a:endParaRPr lang="en-US" sz="2000"/>
          </a:p>
        </p:txBody>
      </p:sp>
      <p:sp>
        <p:nvSpPr>
          <p:cNvPr id="50196" name="Text Box 20"/>
          <p:cNvSpPr txBox="1">
            <a:spLocks noChangeArrowheads="1"/>
          </p:cNvSpPr>
          <p:nvPr/>
        </p:nvSpPr>
        <p:spPr bwMode="auto">
          <a:xfrm>
            <a:off x="5867400" y="6237288"/>
            <a:ext cx="3097213" cy="457200"/>
          </a:xfrm>
          <a:prstGeom prst="rect">
            <a:avLst/>
          </a:prstGeom>
          <a:noFill/>
          <a:ln w="9525">
            <a:noFill/>
            <a:miter lim="800000"/>
            <a:headEnd/>
            <a:tailEnd/>
          </a:ln>
        </p:spPr>
        <p:txBody>
          <a:bodyPr>
            <a:spAutoFit/>
          </a:bodyPr>
          <a:lstStyle/>
          <a:p>
            <a:pPr>
              <a:spcBef>
                <a:spcPct val="50000"/>
              </a:spcBef>
            </a:pPr>
            <a:r>
              <a:rPr lang="en-GB" sz="2400"/>
              <a:t>Process can take 5h</a:t>
            </a: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linds(horizontal)">
                                      <p:cBhvr>
                                        <p:cTn id="7" dur="500"/>
                                        <p:tgtEl>
                                          <p:spTgt spid="501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90"/>
                                        </p:tgtEl>
                                        <p:attrNameLst>
                                          <p:attrName>style.visibility</p:attrName>
                                        </p:attrNameLst>
                                      </p:cBhvr>
                                      <p:to>
                                        <p:strVal val="visible"/>
                                      </p:to>
                                    </p:set>
                                    <p:animEffect transition="in" filter="blinds(horizontal)">
                                      <p:cBhvr>
                                        <p:cTn id="12" dur="500"/>
                                        <p:tgtEl>
                                          <p:spTgt spid="5019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animEffect transition="in" filter="blinds(horizontal)">
                                      <p:cBhvr>
                                        <p:cTn id="15" dur="500"/>
                                        <p:tgtEl>
                                          <p:spTgt spid="5018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0191"/>
                                        </p:tgtEl>
                                        <p:attrNameLst>
                                          <p:attrName>style.visibility</p:attrName>
                                        </p:attrNameLst>
                                      </p:cBhvr>
                                      <p:to>
                                        <p:strVal val="visible"/>
                                      </p:to>
                                    </p:set>
                                    <p:animEffect transition="in" filter="blinds(horizontal)">
                                      <p:cBhvr>
                                        <p:cTn id="20" dur="500"/>
                                        <p:tgtEl>
                                          <p:spTgt spid="501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0186"/>
                                        </p:tgtEl>
                                        <p:attrNameLst>
                                          <p:attrName>style.visibility</p:attrName>
                                        </p:attrNameLst>
                                      </p:cBhvr>
                                      <p:to>
                                        <p:strVal val="visible"/>
                                      </p:to>
                                    </p:set>
                                    <p:animEffect transition="in" filter="blinds(horizontal)">
                                      <p:cBhvr>
                                        <p:cTn id="23" dur="500"/>
                                        <p:tgtEl>
                                          <p:spTgt spid="5018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0195"/>
                                        </p:tgtEl>
                                        <p:attrNameLst>
                                          <p:attrName>style.visibility</p:attrName>
                                        </p:attrNameLst>
                                      </p:cBhvr>
                                      <p:to>
                                        <p:strVal val="visible"/>
                                      </p:to>
                                    </p:set>
                                    <p:animEffect transition="in" filter="blinds(horizontal)">
                                      <p:cBhvr>
                                        <p:cTn id="28" dur="500"/>
                                        <p:tgtEl>
                                          <p:spTgt spid="5019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0192"/>
                                        </p:tgtEl>
                                        <p:attrNameLst>
                                          <p:attrName>style.visibility</p:attrName>
                                        </p:attrNameLst>
                                      </p:cBhvr>
                                      <p:to>
                                        <p:strVal val="visible"/>
                                      </p:to>
                                    </p:set>
                                    <p:animEffect transition="in" filter="blinds(horizontal)">
                                      <p:cBhvr>
                                        <p:cTn id="33" dur="500"/>
                                        <p:tgtEl>
                                          <p:spTgt spid="5019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0187"/>
                                        </p:tgtEl>
                                        <p:attrNameLst>
                                          <p:attrName>style.visibility</p:attrName>
                                        </p:attrNameLst>
                                      </p:cBhvr>
                                      <p:to>
                                        <p:strVal val="visible"/>
                                      </p:to>
                                    </p:set>
                                    <p:animEffect transition="in" filter="blinds(horizontal)">
                                      <p:cBhvr>
                                        <p:cTn id="36" dur="500"/>
                                        <p:tgtEl>
                                          <p:spTgt spid="5018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193"/>
                                        </p:tgtEl>
                                        <p:attrNameLst>
                                          <p:attrName>style.visibility</p:attrName>
                                        </p:attrNameLst>
                                      </p:cBhvr>
                                      <p:to>
                                        <p:strVal val="visible"/>
                                      </p:to>
                                    </p:set>
                                    <p:anim calcmode="lin" valueType="num">
                                      <p:cBhvr additive="base">
                                        <p:cTn id="41" dur="500" fill="hold"/>
                                        <p:tgtEl>
                                          <p:spTgt spid="50193"/>
                                        </p:tgtEl>
                                        <p:attrNameLst>
                                          <p:attrName>ppt_x</p:attrName>
                                        </p:attrNameLst>
                                      </p:cBhvr>
                                      <p:tavLst>
                                        <p:tav tm="0">
                                          <p:val>
                                            <p:strVal val="#ppt_x"/>
                                          </p:val>
                                        </p:tav>
                                        <p:tav tm="100000">
                                          <p:val>
                                            <p:strVal val="#ppt_x"/>
                                          </p:val>
                                        </p:tav>
                                      </p:tavLst>
                                    </p:anim>
                                    <p:anim calcmode="lin" valueType="num">
                                      <p:cBhvr additive="base">
                                        <p:cTn id="42" dur="500" fill="hold"/>
                                        <p:tgtEl>
                                          <p:spTgt spid="5019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188"/>
                                        </p:tgtEl>
                                        <p:attrNameLst>
                                          <p:attrName>style.visibility</p:attrName>
                                        </p:attrNameLst>
                                      </p:cBhvr>
                                      <p:to>
                                        <p:strVal val="visible"/>
                                      </p:to>
                                    </p:set>
                                    <p:anim calcmode="lin" valueType="num">
                                      <p:cBhvr additive="base">
                                        <p:cTn id="45" dur="500" fill="hold"/>
                                        <p:tgtEl>
                                          <p:spTgt spid="50188"/>
                                        </p:tgtEl>
                                        <p:attrNameLst>
                                          <p:attrName>ppt_x</p:attrName>
                                        </p:attrNameLst>
                                      </p:cBhvr>
                                      <p:tavLst>
                                        <p:tav tm="0">
                                          <p:val>
                                            <p:strVal val="#ppt_x"/>
                                          </p:val>
                                        </p:tav>
                                        <p:tav tm="100000">
                                          <p:val>
                                            <p:strVal val="#ppt_x"/>
                                          </p:val>
                                        </p:tav>
                                      </p:tavLst>
                                    </p:anim>
                                    <p:anim calcmode="lin" valueType="num">
                                      <p:cBhvr additive="base">
                                        <p:cTn id="46"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0194"/>
                                        </p:tgtEl>
                                        <p:attrNameLst>
                                          <p:attrName>style.visibility</p:attrName>
                                        </p:attrNameLst>
                                      </p:cBhvr>
                                      <p:to>
                                        <p:strVal val="visible"/>
                                      </p:to>
                                    </p:set>
                                    <p:anim calcmode="lin" valueType="num">
                                      <p:cBhvr additive="base">
                                        <p:cTn id="51" dur="500" fill="hold"/>
                                        <p:tgtEl>
                                          <p:spTgt spid="50194"/>
                                        </p:tgtEl>
                                        <p:attrNameLst>
                                          <p:attrName>ppt_x</p:attrName>
                                        </p:attrNameLst>
                                      </p:cBhvr>
                                      <p:tavLst>
                                        <p:tav tm="0">
                                          <p:val>
                                            <p:strVal val="#ppt_x"/>
                                          </p:val>
                                        </p:tav>
                                        <p:tav tm="100000">
                                          <p:val>
                                            <p:strVal val="#ppt_x"/>
                                          </p:val>
                                        </p:tav>
                                      </p:tavLst>
                                    </p:anim>
                                    <p:anim calcmode="lin" valueType="num">
                                      <p:cBhvr additive="base">
                                        <p:cTn id="52" dur="500" fill="hold"/>
                                        <p:tgtEl>
                                          <p:spTgt spid="5019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189"/>
                                        </p:tgtEl>
                                        <p:attrNameLst>
                                          <p:attrName>style.visibility</p:attrName>
                                        </p:attrNameLst>
                                      </p:cBhvr>
                                      <p:to>
                                        <p:strVal val="visible"/>
                                      </p:to>
                                    </p:set>
                                    <p:anim calcmode="lin" valueType="num">
                                      <p:cBhvr additive="base">
                                        <p:cTn id="55" dur="500" fill="hold"/>
                                        <p:tgtEl>
                                          <p:spTgt spid="50189"/>
                                        </p:tgtEl>
                                        <p:attrNameLst>
                                          <p:attrName>ppt_x</p:attrName>
                                        </p:attrNameLst>
                                      </p:cBhvr>
                                      <p:tavLst>
                                        <p:tav tm="0">
                                          <p:val>
                                            <p:strVal val="#ppt_x"/>
                                          </p:val>
                                        </p:tav>
                                        <p:tav tm="100000">
                                          <p:val>
                                            <p:strVal val="#ppt_x"/>
                                          </p:val>
                                        </p:tav>
                                      </p:tavLst>
                                    </p:anim>
                                    <p:anim calcmode="lin" valueType="num">
                                      <p:cBhvr additive="base">
                                        <p:cTn id="56"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50196">
                                            <p:txEl>
                                              <p:pRg st="0" end="0"/>
                                            </p:txEl>
                                          </p:spTgt>
                                        </p:tgtEl>
                                        <p:attrNameLst>
                                          <p:attrName>style.visibility</p:attrName>
                                        </p:attrNameLst>
                                      </p:cBhvr>
                                      <p:to>
                                        <p:strVal val="visible"/>
                                      </p:to>
                                    </p:set>
                                    <p:animEffect transition="in" filter="blinds(horizontal)">
                                      <p:cBhvr>
                                        <p:cTn id="61" dur="500"/>
                                        <p:tgtEl>
                                          <p:spTgt spid="50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6" grpId="0"/>
      <p:bldP spid="50187" grpId="0"/>
      <p:bldP spid="50188" grpId="0"/>
      <p:bldP spid="50189" grpId="0"/>
      <p:bldP spid="50190" grpId="0" animBg="1"/>
      <p:bldP spid="50191" grpId="0" animBg="1"/>
      <p:bldP spid="50192" grpId="0" animBg="1"/>
      <p:bldP spid="50193" grpId="0" animBg="1"/>
      <p:bldP spid="50194" grpId="0" animBg="1"/>
      <p:bldP spid="5019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60350"/>
            <a:ext cx="8229600" cy="1143000"/>
          </a:xfrm>
        </p:spPr>
        <p:txBody>
          <a:bodyPr/>
          <a:lstStyle/>
          <a:p>
            <a:pPr eaLnBrk="1" hangingPunct="1"/>
            <a:r>
              <a:rPr lang="en-GB" b="1" dirty="0" smtClean="0">
                <a:solidFill>
                  <a:srgbClr val="FF0000"/>
                </a:solidFill>
              </a:rPr>
              <a:t>DNA fingerprint</a:t>
            </a:r>
            <a:endParaRPr lang="en-US" b="1" dirty="0" smtClean="0">
              <a:solidFill>
                <a:srgbClr val="FF0000"/>
              </a:solidFill>
            </a:endParaRPr>
          </a:p>
        </p:txBody>
      </p:sp>
      <p:pic>
        <p:nvPicPr>
          <p:cNvPr id="35843" name="Picture 4" descr="RAPD 1283 14 08 2009"/>
          <p:cNvPicPr>
            <a:picLocks noChangeAspect="1" noChangeArrowheads="1"/>
          </p:cNvPicPr>
          <p:nvPr/>
        </p:nvPicPr>
        <p:blipFill>
          <a:blip r:embed="rId2" cstate="print"/>
          <a:srcRect l="8293" r="41701" b="9891"/>
          <a:stretch>
            <a:fillRect/>
          </a:stretch>
        </p:blipFill>
        <p:spPr bwMode="auto">
          <a:xfrm>
            <a:off x="2268538" y="2492375"/>
            <a:ext cx="4608512" cy="3429000"/>
          </a:xfrm>
          <a:prstGeom prst="rect">
            <a:avLst/>
          </a:prstGeom>
          <a:noFill/>
          <a:ln w="9525">
            <a:noFill/>
            <a:miter lim="800000"/>
            <a:headEnd/>
            <a:tailEnd/>
          </a:ln>
        </p:spPr>
      </p:pic>
      <p:grpSp>
        <p:nvGrpSpPr>
          <p:cNvPr id="2" name="Group 12"/>
          <p:cNvGrpSpPr>
            <a:grpSpLocks/>
          </p:cNvGrpSpPr>
          <p:nvPr/>
        </p:nvGrpSpPr>
        <p:grpSpPr bwMode="auto">
          <a:xfrm>
            <a:off x="2582863" y="2781300"/>
            <a:ext cx="4221162" cy="342900"/>
            <a:chOff x="919" y="1752"/>
            <a:chExt cx="2659" cy="216"/>
          </a:xfrm>
        </p:grpSpPr>
        <p:sp>
          <p:nvSpPr>
            <p:cNvPr id="35845" name="Text Box 6"/>
            <p:cNvSpPr txBox="1">
              <a:spLocks noChangeArrowheads="1"/>
            </p:cNvSpPr>
            <p:nvPr/>
          </p:nvSpPr>
          <p:spPr bwMode="auto">
            <a:xfrm>
              <a:off x="919" y="1752"/>
              <a:ext cx="337" cy="216"/>
            </a:xfrm>
            <a:prstGeom prst="rect">
              <a:avLst/>
            </a:prstGeom>
            <a:solidFill>
              <a:srgbClr val="FFFFFF"/>
            </a:solidFill>
            <a:ln w="9525">
              <a:solidFill>
                <a:srgbClr val="000000"/>
              </a:solidFill>
              <a:miter lim="800000"/>
              <a:headEnd/>
              <a:tailEnd/>
            </a:ln>
          </p:spPr>
          <p:txBody>
            <a:bodyPr/>
            <a:lstStyle/>
            <a:p>
              <a:r>
                <a:rPr lang="en-GB" sz="1200">
                  <a:solidFill>
                    <a:srgbClr val="FF0000"/>
                  </a:solidFill>
                  <a:latin typeface="Times New Roman" pitchFamily="18" charset="0"/>
                </a:rPr>
                <a:t>A1</a:t>
              </a:r>
              <a:endParaRPr lang="en-US"/>
            </a:p>
          </p:txBody>
        </p:sp>
        <p:sp>
          <p:nvSpPr>
            <p:cNvPr id="35846" name="Text Box 7"/>
            <p:cNvSpPr txBox="1">
              <a:spLocks noChangeArrowheads="1"/>
            </p:cNvSpPr>
            <p:nvPr/>
          </p:nvSpPr>
          <p:spPr bwMode="auto">
            <a:xfrm>
              <a:off x="1385" y="1752"/>
              <a:ext cx="306" cy="216"/>
            </a:xfrm>
            <a:prstGeom prst="rect">
              <a:avLst/>
            </a:prstGeom>
            <a:solidFill>
              <a:srgbClr val="FFFFFF"/>
            </a:solidFill>
            <a:ln w="9525">
              <a:solidFill>
                <a:srgbClr val="000000"/>
              </a:solidFill>
              <a:miter lim="800000"/>
              <a:headEnd/>
              <a:tailEnd/>
            </a:ln>
          </p:spPr>
          <p:txBody>
            <a:bodyPr/>
            <a:lstStyle/>
            <a:p>
              <a:r>
                <a:rPr lang="en-GB" sz="1200">
                  <a:solidFill>
                    <a:srgbClr val="FF0000"/>
                  </a:solidFill>
                  <a:latin typeface="Times New Roman" pitchFamily="18" charset="0"/>
                </a:rPr>
                <a:t>A2</a:t>
              </a:r>
              <a:endParaRPr lang="en-US"/>
            </a:p>
          </p:txBody>
        </p:sp>
        <p:sp>
          <p:nvSpPr>
            <p:cNvPr id="35847" name="Text Box 8"/>
            <p:cNvSpPr txBox="1">
              <a:spLocks noChangeArrowheads="1"/>
            </p:cNvSpPr>
            <p:nvPr/>
          </p:nvSpPr>
          <p:spPr bwMode="auto">
            <a:xfrm>
              <a:off x="1898" y="1752"/>
              <a:ext cx="256" cy="216"/>
            </a:xfrm>
            <a:prstGeom prst="rect">
              <a:avLst/>
            </a:prstGeom>
            <a:solidFill>
              <a:srgbClr val="FFFFFF"/>
            </a:solidFill>
            <a:ln w="9525">
              <a:solidFill>
                <a:srgbClr val="000000"/>
              </a:solidFill>
              <a:miter lim="800000"/>
              <a:headEnd/>
              <a:tailEnd/>
            </a:ln>
          </p:spPr>
          <p:txBody>
            <a:bodyPr/>
            <a:lstStyle/>
            <a:p>
              <a:r>
                <a:rPr lang="en-GB" sz="1200">
                  <a:solidFill>
                    <a:srgbClr val="008000"/>
                  </a:solidFill>
                  <a:latin typeface="Times New Roman" pitchFamily="18" charset="0"/>
                </a:rPr>
                <a:t>B1</a:t>
              </a:r>
              <a:endParaRPr lang="en-US"/>
            </a:p>
          </p:txBody>
        </p:sp>
        <p:sp>
          <p:nvSpPr>
            <p:cNvPr id="35848" name="Text Box 9"/>
            <p:cNvSpPr txBox="1">
              <a:spLocks noChangeArrowheads="1"/>
            </p:cNvSpPr>
            <p:nvPr/>
          </p:nvSpPr>
          <p:spPr bwMode="auto">
            <a:xfrm>
              <a:off x="2362" y="1752"/>
              <a:ext cx="245" cy="216"/>
            </a:xfrm>
            <a:prstGeom prst="rect">
              <a:avLst/>
            </a:prstGeom>
            <a:solidFill>
              <a:srgbClr val="FFFFFF"/>
            </a:solidFill>
            <a:ln w="9525">
              <a:solidFill>
                <a:srgbClr val="000000"/>
              </a:solidFill>
              <a:miter lim="800000"/>
              <a:headEnd/>
              <a:tailEnd/>
            </a:ln>
          </p:spPr>
          <p:txBody>
            <a:bodyPr/>
            <a:lstStyle/>
            <a:p>
              <a:r>
                <a:rPr lang="en-GB" sz="1200" b="1">
                  <a:solidFill>
                    <a:srgbClr val="008000"/>
                  </a:solidFill>
                  <a:latin typeface="Times New Roman" pitchFamily="18" charset="0"/>
                </a:rPr>
                <a:t>B</a:t>
              </a:r>
              <a:r>
                <a:rPr lang="en-GB" sz="1200">
                  <a:solidFill>
                    <a:srgbClr val="008000"/>
                  </a:solidFill>
                  <a:latin typeface="Times New Roman" pitchFamily="18" charset="0"/>
                </a:rPr>
                <a:t>2</a:t>
              </a:r>
              <a:endParaRPr lang="en-US"/>
            </a:p>
          </p:txBody>
        </p:sp>
        <p:sp>
          <p:nvSpPr>
            <p:cNvPr id="35849" name="Text Box 10"/>
            <p:cNvSpPr txBox="1">
              <a:spLocks noChangeArrowheads="1"/>
            </p:cNvSpPr>
            <p:nvPr/>
          </p:nvSpPr>
          <p:spPr bwMode="auto">
            <a:xfrm>
              <a:off x="2833" y="1752"/>
              <a:ext cx="300" cy="216"/>
            </a:xfrm>
            <a:prstGeom prst="rect">
              <a:avLst/>
            </a:prstGeom>
            <a:solidFill>
              <a:srgbClr val="FFFFFF"/>
            </a:solidFill>
            <a:ln w="9525">
              <a:solidFill>
                <a:srgbClr val="000000"/>
              </a:solidFill>
              <a:miter lim="800000"/>
              <a:headEnd/>
              <a:tailEnd/>
            </a:ln>
          </p:spPr>
          <p:txBody>
            <a:bodyPr/>
            <a:lstStyle/>
            <a:p>
              <a:r>
                <a:rPr lang="en-GB" sz="1200">
                  <a:solidFill>
                    <a:srgbClr val="0000FF"/>
                  </a:solidFill>
                  <a:latin typeface="Times New Roman" pitchFamily="18" charset="0"/>
                </a:rPr>
                <a:t>C1</a:t>
              </a:r>
              <a:endParaRPr lang="en-US"/>
            </a:p>
          </p:txBody>
        </p:sp>
        <p:sp>
          <p:nvSpPr>
            <p:cNvPr id="35850" name="Text Box 11"/>
            <p:cNvSpPr txBox="1">
              <a:spLocks noChangeArrowheads="1"/>
            </p:cNvSpPr>
            <p:nvPr/>
          </p:nvSpPr>
          <p:spPr bwMode="auto">
            <a:xfrm>
              <a:off x="3339" y="1752"/>
              <a:ext cx="239" cy="216"/>
            </a:xfrm>
            <a:prstGeom prst="rect">
              <a:avLst/>
            </a:prstGeom>
            <a:solidFill>
              <a:srgbClr val="FFFFFF"/>
            </a:solidFill>
            <a:ln w="9525">
              <a:solidFill>
                <a:srgbClr val="000000"/>
              </a:solidFill>
              <a:miter lim="800000"/>
              <a:headEnd/>
              <a:tailEnd/>
            </a:ln>
          </p:spPr>
          <p:txBody>
            <a:bodyPr/>
            <a:lstStyle/>
            <a:p>
              <a:r>
                <a:rPr lang="en-GB" sz="1200">
                  <a:solidFill>
                    <a:srgbClr val="0000FF"/>
                  </a:solidFill>
                  <a:latin typeface="Times New Roman" pitchFamily="18" charset="0"/>
                </a:rPr>
                <a:t>C2</a:t>
              </a: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1028"/>
          <p:cNvSpPr txBox="1">
            <a:spLocks noChangeArrowheads="1"/>
          </p:cNvSpPr>
          <p:nvPr/>
        </p:nvSpPr>
        <p:spPr bwMode="auto">
          <a:xfrm>
            <a:off x="899592" y="838200"/>
            <a:ext cx="7200800" cy="830997"/>
          </a:xfrm>
          <a:prstGeom prst="rect">
            <a:avLst/>
          </a:prstGeom>
          <a:noFill/>
          <a:ln w="25400">
            <a:solidFill>
              <a:schemeClr val="accent1"/>
            </a:solidFill>
            <a:miter lim="800000"/>
            <a:headEnd/>
            <a:tailEnd/>
          </a:ln>
          <a:effectLst/>
        </p:spPr>
        <p:txBody>
          <a:bodyPr wrap="square">
            <a:spAutoFit/>
          </a:bodyPr>
          <a:lstStyle/>
          <a:p>
            <a:pPr algn="l" fontAlgn="base">
              <a:spcBef>
                <a:spcPct val="50000"/>
              </a:spcBef>
            </a:pPr>
            <a:r>
              <a:rPr lang="en-US" altLang="zh-CN" sz="4800" b="1" dirty="0" smtClean="0">
                <a:solidFill>
                  <a:srgbClr val="FF0000"/>
                </a:solidFill>
              </a:rPr>
              <a:t>Microbes </a:t>
            </a:r>
            <a:r>
              <a:rPr lang="en-US" altLang="zh-CN" sz="4800" b="1" dirty="0">
                <a:solidFill>
                  <a:srgbClr val="FF0000"/>
                </a:solidFill>
              </a:rPr>
              <a:t>in our lives</a:t>
            </a:r>
          </a:p>
        </p:txBody>
      </p:sp>
      <p:sp>
        <p:nvSpPr>
          <p:cNvPr id="159750" name="Text Box 1030"/>
          <p:cNvSpPr txBox="1">
            <a:spLocks noChangeArrowheads="1"/>
          </p:cNvSpPr>
          <p:nvPr/>
        </p:nvSpPr>
        <p:spPr bwMode="auto">
          <a:xfrm>
            <a:off x="533400" y="2209800"/>
            <a:ext cx="8287072" cy="4031873"/>
          </a:xfrm>
          <a:prstGeom prst="rect">
            <a:avLst/>
          </a:prstGeom>
          <a:noFill/>
          <a:ln w="9525">
            <a:noFill/>
            <a:miter lim="800000"/>
            <a:headEnd/>
            <a:tailEnd/>
          </a:ln>
          <a:effectLst/>
        </p:spPr>
        <p:txBody>
          <a:bodyPr wrap="square">
            <a:spAutoFit/>
          </a:bodyPr>
          <a:lstStyle/>
          <a:p>
            <a:pPr fontAlgn="base">
              <a:spcBef>
                <a:spcPct val="50000"/>
              </a:spcBef>
              <a:buFontTx/>
              <a:buChar char="•"/>
            </a:pPr>
            <a:r>
              <a:rPr lang="en-US" altLang="zh-CN" sz="3200" dirty="0"/>
              <a:t> Microorganisms as Disease Agents</a:t>
            </a:r>
          </a:p>
          <a:p>
            <a:pPr fontAlgn="base">
              <a:spcBef>
                <a:spcPct val="50000"/>
              </a:spcBef>
              <a:buFontTx/>
              <a:buChar char="•"/>
            </a:pPr>
            <a:r>
              <a:rPr lang="en-US" altLang="zh-CN" sz="3200" dirty="0"/>
              <a:t> Microorganisms and Agriculture</a:t>
            </a:r>
          </a:p>
          <a:p>
            <a:pPr fontAlgn="base">
              <a:spcBef>
                <a:spcPct val="50000"/>
              </a:spcBef>
              <a:buFontTx/>
              <a:buChar char="•"/>
            </a:pPr>
            <a:r>
              <a:rPr lang="en-US" altLang="zh-CN" sz="3200" dirty="0"/>
              <a:t> Microorganisms and the Food Industry</a:t>
            </a:r>
          </a:p>
          <a:p>
            <a:pPr fontAlgn="base">
              <a:spcBef>
                <a:spcPct val="50000"/>
              </a:spcBef>
              <a:buFontTx/>
              <a:buChar char="•"/>
            </a:pPr>
            <a:r>
              <a:rPr lang="en-US" altLang="zh-CN" sz="3200" dirty="0"/>
              <a:t> </a:t>
            </a:r>
            <a:r>
              <a:rPr lang="en-US" altLang="zh-CN" sz="3200" dirty="0" smtClean="0"/>
              <a:t>Microorganisms, Energy</a:t>
            </a:r>
            <a:r>
              <a:rPr lang="en-US" altLang="zh-CN" sz="3200" dirty="0"/>
              <a:t>, and the Environment</a:t>
            </a:r>
          </a:p>
          <a:p>
            <a:pPr fontAlgn="base">
              <a:spcBef>
                <a:spcPct val="50000"/>
              </a:spcBef>
              <a:buFontTx/>
              <a:buChar char="•"/>
            </a:pPr>
            <a:r>
              <a:rPr lang="en-US" altLang="zh-CN" sz="3200" dirty="0"/>
              <a:t> Microorganisms and the Future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23900" y="857250"/>
            <a:ext cx="7772400" cy="762000"/>
          </a:xfrm>
        </p:spPr>
        <p:txBody>
          <a:bodyPr>
            <a:normAutofit/>
          </a:bodyPr>
          <a:lstStyle/>
          <a:p>
            <a:pPr eaLnBrk="1" hangingPunct="1"/>
            <a:r>
              <a:rPr lang="en-US" b="1" dirty="0" smtClean="0">
                <a:solidFill>
                  <a:srgbClr val="FF0000"/>
                </a:solidFill>
              </a:rPr>
              <a:t>Harmful Effects</a:t>
            </a:r>
          </a:p>
        </p:txBody>
      </p:sp>
      <p:sp>
        <p:nvSpPr>
          <p:cNvPr id="20483" name="Rectangle 3"/>
          <p:cNvSpPr>
            <a:spLocks noGrp="1" noChangeArrowheads="1"/>
          </p:cNvSpPr>
          <p:nvPr>
            <p:ph idx="1"/>
          </p:nvPr>
        </p:nvSpPr>
        <p:spPr>
          <a:xfrm>
            <a:off x="457200" y="2044700"/>
            <a:ext cx="8229600" cy="4081463"/>
          </a:xfrm>
        </p:spPr>
        <p:txBody>
          <a:bodyPr/>
          <a:lstStyle/>
          <a:p>
            <a:pPr eaLnBrk="1" hangingPunct="1"/>
            <a:r>
              <a:rPr lang="en-US" smtClean="0"/>
              <a:t>Cause disease (basis for bioterrorism)</a:t>
            </a:r>
          </a:p>
          <a:p>
            <a:pPr eaLnBrk="1" hangingPunct="1"/>
            <a:endParaRPr lang="en-US" smtClean="0"/>
          </a:p>
          <a:p>
            <a:pPr eaLnBrk="1" hangingPunct="1"/>
            <a:endParaRPr lang="en-US" smtClean="0"/>
          </a:p>
          <a:p>
            <a:pPr eaLnBrk="1" hangingPunct="1"/>
            <a:r>
              <a:rPr lang="en-US" smtClean="0"/>
              <a:t>Food spoilage</a:t>
            </a:r>
          </a:p>
        </p:txBody>
      </p:sp>
      <p:sp>
        <p:nvSpPr>
          <p:cNvPr id="20484" name="AutoShape 4"/>
          <p:cNvSpPr>
            <a:spLocks noChangeArrowheads="1"/>
          </p:cNvSpPr>
          <p:nvPr/>
        </p:nvSpPr>
        <p:spPr bwMode="auto">
          <a:xfrm rot="-10045527">
            <a:off x="4030663" y="2794000"/>
            <a:ext cx="1108075" cy="2005013"/>
          </a:xfrm>
          <a:prstGeom prst="curvedRightArrow">
            <a:avLst>
              <a:gd name="adj1" fmla="val 36189"/>
              <a:gd name="adj2" fmla="val 72378"/>
              <a:gd name="adj3" fmla="val 32352"/>
            </a:avLst>
          </a:prstGeom>
          <a:solidFill>
            <a:schemeClr val="accent1"/>
          </a:solidFill>
          <a:ln w="9525">
            <a:solidFill>
              <a:schemeClr val="tx1"/>
            </a:solidFill>
            <a:miter lim="800000"/>
            <a:headEnd/>
            <a:tailEnd/>
          </a:ln>
        </p:spPr>
        <p:txBody>
          <a:bodyPr wrap="none" anchor="ctr"/>
          <a:lstStyle/>
          <a:p>
            <a:endParaRPr lang="en-GB"/>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dissolve">
                                      <p:cBhvr>
                                        <p:cTn id="15"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0" y="765175"/>
            <a:ext cx="8964613" cy="5360988"/>
          </a:xfrm>
        </p:spPr>
        <p:txBody>
          <a:bodyPr/>
          <a:lstStyle/>
          <a:p>
            <a:pPr eaLnBrk="1" hangingPunct="1"/>
            <a:r>
              <a:rPr lang="en-GB" smtClean="0">
                <a:latin typeface="Comic Sans MS" pitchFamily="66" charset="0"/>
              </a:rPr>
              <a:t>What is SAID is not HEARD</a:t>
            </a:r>
          </a:p>
          <a:p>
            <a:pPr eaLnBrk="1" hangingPunct="1">
              <a:buFontTx/>
              <a:buNone/>
            </a:pPr>
            <a:endParaRPr lang="en-GB" smtClean="0">
              <a:latin typeface="Comic Sans MS" pitchFamily="66" charset="0"/>
            </a:endParaRPr>
          </a:p>
          <a:p>
            <a:pPr eaLnBrk="1" hangingPunct="1"/>
            <a:r>
              <a:rPr lang="en-GB" smtClean="0">
                <a:latin typeface="Comic Sans MS" pitchFamily="66" charset="0"/>
              </a:rPr>
              <a:t>What is HEARD is not UNDERSTOOD</a:t>
            </a:r>
          </a:p>
          <a:p>
            <a:pPr eaLnBrk="1" hangingPunct="1">
              <a:buFontTx/>
              <a:buNone/>
            </a:pPr>
            <a:endParaRPr lang="en-GB" smtClean="0">
              <a:latin typeface="Comic Sans MS" pitchFamily="66" charset="0"/>
            </a:endParaRPr>
          </a:p>
          <a:p>
            <a:pPr eaLnBrk="1" hangingPunct="1"/>
            <a:r>
              <a:rPr lang="en-GB" smtClean="0">
                <a:latin typeface="Comic Sans MS" pitchFamily="66" charset="0"/>
              </a:rPr>
              <a:t>What is UNDERSTOOD is not RETAINED</a:t>
            </a:r>
          </a:p>
          <a:p>
            <a:pPr eaLnBrk="1" hangingPunct="1">
              <a:buFontTx/>
              <a:buNone/>
            </a:pPr>
            <a:endParaRPr lang="en-GB" smtClean="0">
              <a:latin typeface="Comic Sans MS" pitchFamily="66" charset="0"/>
            </a:endParaRPr>
          </a:p>
          <a:p>
            <a:pPr eaLnBrk="1" hangingPunct="1"/>
            <a:r>
              <a:rPr lang="en-GB" smtClean="0">
                <a:latin typeface="Comic Sans MS" pitchFamily="66" charset="0"/>
              </a:rPr>
              <a:t>What is RETAINED is not IMPLEMENTED</a:t>
            </a:r>
            <a:endParaRPr lang="en-US" smtClean="0">
              <a:latin typeface="Comic Sans MS" pitchFamily="66" charset="0"/>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12" dur="500"/>
                                        <p:tgtEl>
                                          <p:spTgt spid="1146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1">
                                            <p:txEl>
                                              <p:pRg st="4" end="4"/>
                                            </p:txEl>
                                          </p:spTgt>
                                        </p:tgtEl>
                                        <p:attrNameLst>
                                          <p:attrName>style.visibility</p:attrName>
                                        </p:attrNameLst>
                                      </p:cBhvr>
                                      <p:to>
                                        <p:strVal val="visible"/>
                                      </p:to>
                                    </p:set>
                                    <p:animEffect transition="in" filter="blinds(horizontal)">
                                      <p:cBhvr>
                                        <p:cTn id="17" dur="500"/>
                                        <p:tgtEl>
                                          <p:spTgt spid="1146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4691">
                                            <p:txEl>
                                              <p:pRg st="6" end="6"/>
                                            </p:txEl>
                                          </p:spTgt>
                                        </p:tgtEl>
                                        <p:attrNameLst>
                                          <p:attrName>style.visibility</p:attrName>
                                        </p:attrNameLst>
                                      </p:cBhvr>
                                      <p:to>
                                        <p:strVal val="visible"/>
                                      </p:to>
                                    </p:set>
                                    <p:animEffect transition="in" filter="blinds(horizontal)">
                                      <p:cBhvr>
                                        <p:cTn id="22" dur="500"/>
                                        <p:tgtEl>
                                          <p:spTgt spid="114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3" name="Picture 11" descr="See full size image">
            <a:hlinkClick r:id="rId2"/>
          </p:cNvPr>
          <p:cNvPicPr>
            <a:picLocks noChangeAspect="1" noChangeArrowheads="1"/>
          </p:cNvPicPr>
          <p:nvPr/>
        </p:nvPicPr>
        <p:blipFill>
          <a:blip r:embed="rId3" cstate="print"/>
          <a:srcRect/>
          <a:stretch>
            <a:fillRect/>
          </a:stretch>
        </p:blipFill>
        <p:spPr bwMode="auto">
          <a:xfrm>
            <a:off x="2411413" y="2133600"/>
            <a:ext cx="3887787" cy="3241675"/>
          </a:xfrm>
          <a:prstGeom prst="rect">
            <a:avLst/>
          </a:prstGeom>
          <a:noFill/>
          <a:ln w="9525">
            <a:noFill/>
            <a:miter lim="800000"/>
            <a:headEnd/>
            <a:tailEnd/>
          </a:ln>
        </p:spPr>
      </p:pic>
      <p:sp>
        <p:nvSpPr>
          <p:cNvPr id="90124" name="Text Box 12"/>
          <p:cNvSpPr txBox="1">
            <a:spLocks noChangeArrowheads="1"/>
          </p:cNvSpPr>
          <p:nvPr/>
        </p:nvSpPr>
        <p:spPr bwMode="auto">
          <a:xfrm>
            <a:off x="5292725" y="3860800"/>
            <a:ext cx="935038" cy="947738"/>
          </a:xfrm>
          <a:prstGeom prst="rect">
            <a:avLst/>
          </a:prstGeom>
          <a:noFill/>
          <a:ln w="9525">
            <a:noFill/>
            <a:miter lim="800000"/>
            <a:headEnd/>
            <a:tailEnd/>
          </a:ln>
        </p:spPr>
        <p:txBody>
          <a:bodyPr>
            <a:spAutoFit/>
          </a:bodyPr>
          <a:lstStyle/>
          <a:p>
            <a:pPr>
              <a:spcBef>
                <a:spcPct val="50000"/>
              </a:spcBef>
            </a:pPr>
            <a:r>
              <a:rPr lang="en-GB" sz="1600" b="1"/>
              <a:t>Host factors</a:t>
            </a:r>
            <a:endParaRPr lang="en-US" sz="1600" b="1"/>
          </a:p>
          <a:p>
            <a:pPr>
              <a:spcBef>
                <a:spcPct val="50000"/>
              </a:spcBef>
            </a:pPr>
            <a:endParaRPr lang="en-US" sz="1600"/>
          </a:p>
        </p:txBody>
      </p:sp>
      <p:sp>
        <p:nvSpPr>
          <p:cNvPr id="90125" name="Text Box 13"/>
          <p:cNvSpPr txBox="1">
            <a:spLocks noChangeArrowheads="1"/>
          </p:cNvSpPr>
          <p:nvPr/>
        </p:nvSpPr>
        <p:spPr bwMode="auto">
          <a:xfrm>
            <a:off x="2611438" y="3916363"/>
            <a:ext cx="1079500" cy="993775"/>
          </a:xfrm>
          <a:prstGeom prst="rect">
            <a:avLst/>
          </a:prstGeom>
          <a:noFill/>
          <a:ln w="9525">
            <a:noFill/>
            <a:miter lim="800000"/>
            <a:headEnd/>
            <a:tailEnd/>
          </a:ln>
        </p:spPr>
        <p:txBody>
          <a:bodyPr>
            <a:spAutoFit/>
          </a:bodyPr>
          <a:lstStyle/>
          <a:p>
            <a:pPr>
              <a:spcBef>
                <a:spcPct val="50000"/>
              </a:spcBef>
            </a:pPr>
            <a:r>
              <a:rPr lang="en-GB" sz="1600" b="1"/>
              <a:t>microbe factors</a:t>
            </a:r>
            <a:endParaRPr lang="en-US" sz="1600" b="1"/>
          </a:p>
          <a:p>
            <a:pPr>
              <a:spcBef>
                <a:spcPct val="50000"/>
              </a:spcBef>
            </a:pPr>
            <a:endParaRPr lang="en-US"/>
          </a:p>
        </p:txBody>
      </p:sp>
      <p:sp>
        <p:nvSpPr>
          <p:cNvPr id="46085" name="Text Box 14"/>
          <p:cNvSpPr txBox="1">
            <a:spLocks noChangeArrowheads="1"/>
          </p:cNvSpPr>
          <p:nvPr/>
        </p:nvSpPr>
        <p:spPr bwMode="auto">
          <a:xfrm>
            <a:off x="539750" y="260350"/>
            <a:ext cx="8280400" cy="701675"/>
          </a:xfrm>
          <a:prstGeom prst="rect">
            <a:avLst/>
          </a:prstGeom>
          <a:noFill/>
          <a:ln w="9525">
            <a:noFill/>
            <a:miter lim="800000"/>
            <a:headEnd/>
            <a:tailEnd/>
          </a:ln>
        </p:spPr>
        <p:txBody>
          <a:bodyPr>
            <a:spAutoFit/>
          </a:bodyPr>
          <a:lstStyle/>
          <a:p>
            <a:pPr>
              <a:spcBef>
                <a:spcPct val="50000"/>
              </a:spcBef>
            </a:pPr>
            <a:r>
              <a:rPr lang="en-GB" sz="4000" b="1" dirty="0">
                <a:solidFill>
                  <a:srgbClr val="FF0000"/>
                </a:solidFill>
              </a:rPr>
              <a:t>Microbiota and man……………1</a:t>
            </a:r>
            <a:endParaRPr lang="en-US" sz="4000" b="1" dirty="0">
              <a:solidFill>
                <a:srgbClr val="FF0000"/>
              </a:solidFill>
            </a:endParaRPr>
          </a:p>
        </p:txBody>
      </p:sp>
      <p:sp>
        <p:nvSpPr>
          <p:cNvPr id="46086" name="Text Box 15"/>
          <p:cNvSpPr txBox="1">
            <a:spLocks noChangeArrowheads="1"/>
          </p:cNvSpPr>
          <p:nvPr/>
        </p:nvSpPr>
        <p:spPr bwMode="auto">
          <a:xfrm>
            <a:off x="468313" y="1125538"/>
            <a:ext cx="7416800" cy="579437"/>
          </a:xfrm>
          <a:prstGeom prst="rect">
            <a:avLst/>
          </a:prstGeom>
          <a:noFill/>
          <a:ln w="9525">
            <a:noFill/>
            <a:miter lim="800000"/>
            <a:headEnd/>
            <a:tailEnd/>
          </a:ln>
        </p:spPr>
        <p:txBody>
          <a:bodyPr>
            <a:spAutoFit/>
          </a:bodyPr>
          <a:lstStyle/>
          <a:p>
            <a:pPr>
              <a:spcBef>
                <a:spcPct val="50000"/>
              </a:spcBef>
            </a:pPr>
            <a:r>
              <a:rPr lang="en-GB" sz="3200">
                <a:solidFill>
                  <a:srgbClr val="3333CC"/>
                </a:solidFill>
              </a:rPr>
              <a:t>Three types of relationship</a:t>
            </a:r>
            <a:r>
              <a:rPr lang="en-GB" sz="3200"/>
              <a:t>………………</a:t>
            </a:r>
            <a:endParaRPr lang="en-US" sz="3200"/>
          </a:p>
        </p:txBody>
      </p:sp>
      <p:sp>
        <p:nvSpPr>
          <p:cNvPr id="90128" name="Text Box 16"/>
          <p:cNvSpPr txBox="1">
            <a:spLocks noChangeArrowheads="1"/>
          </p:cNvSpPr>
          <p:nvPr/>
        </p:nvSpPr>
        <p:spPr bwMode="auto">
          <a:xfrm>
            <a:off x="611188" y="1628775"/>
            <a:ext cx="6697662" cy="519113"/>
          </a:xfrm>
          <a:prstGeom prst="rect">
            <a:avLst/>
          </a:prstGeom>
          <a:noFill/>
          <a:ln w="9525">
            <a:noFill/>
            <a:miter lim="800000"/>
            <a:headEnd/>
            <a:tailEnd/>
          </a:ln>
        </p:spPr>
        <p:txBody>
          <a:bodyPr>
            <a:spAutoFit/>
          </a:bodyPr>
          <a:lstStyle/>
          <a:p>
            <a:pPr>
              <a:spcBef>
                <a:spcPct val="50000"/>
              </a:spcBef>
            </a:pPr>
            <a:r>
              <a:rPr lang="en-GB" sz="2800"/>
              <a:t>Symbiotic relationship/mutualism</a:t>
            </a:r>
            <a:endParaRPr lang="en-US" sz="2800"/>
          </a:p>
        </p:txBody>
      </p:sp>
      <p:sp>
        <p:nvSpPr>
          <p:cNvPr id="90129" name="Text Box 17"/>
          <p:cNvSpPr txBox="1">
            <a:spLocks noChangeArrowheads="1"/>
          </p:cNvSpPr>
          <p:nvPr/>
        </p:nvSpPr>
        <p:spPr bwMode="auto">
          <a:xfrm>
            <a:off x="395288" y="6092825"/>
            <a:ext cx="6840537" cy="641350"/>
          </a:xfrm>
          <a:prstGeom prst="rect">
            <a:avLst/>
          </a:prstGeom>
          <a:noFill/>
          <a:ln w="9525">
            <a:noFill/>
            <a:miter lim="800000"/>
            <a:headEnd/>
            <a:tailEnd/>
          </a:ln>
        </p:spPr>
        <p:txBody>
          <a:bodyPr>
            <a:spAutoFit/>
          </a:bodyPr>
          <a:lstStyle/>
          <a:p>
            <a:pPr>
              <a:spcBef>
                <a:spcPct val="50000"/>
              </a:spcBef>
            </a:pPr>
            <a:r>
              <a:rPr lang="en-GB" b="1"/>
              <a:t>Symbiotic relation</a:t>
            </a:r>
            <a:r>
              <a:rPr lang="en-GB"/>
              <a:t> –beneficial to one and the other is not affected; </a:t>
            </a:r>
            <a:r>
              <a:rPr lang="en-GB" b="1"/>
              <a:t>Mutualism</a:t>
            </a:r>
            <a:r>
              <a:rPr lang="en-GB"/>
              <a:t>-beneficial to both</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28">
                                            <p:txEl>
                                              <p:pRg st="0" end="0"/>
                                            </p:txEl>
                                          </p:spTgt>
                                        </p:tgtEl>
                                        <p:attrNameLst>
                                          <p:attrName>style.visibility</p:attrName>
                                        </p:attrNameLst>
                                      </p:cBhvr>
                                      <p:to>
                                        <p:strVal val="visible"/>
                                      </p:to>
                                    </p:set>
                                    <p:animEffect transition="in" filter="blinds(horizontal)">
                                      <p:cBhvr>
                                        <p:cTn id="7" dur="500"/>
                                        <p:tgtEl>
                                          <p:spTgt spid="90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25"/>
                                        </p:tgtEl>
                                        <p:attrNameLst>
                                          <p:attrName>style.visibility</p:attrName>
                                        </p:attrNameLst>
                                      </p:cBhvr>
                                      <p:to>
                                        <p:strVal val="visible"/>
                                      </p:to>
                                    </p:set>
                                    <p:animEffect transition="in" filter="blinds(horizontal)">
                                      <p:cBhvr>
                                        <p:cTn id="12" dur="500"/>
                                        <p:tgtEl>
                                          <p:spTgt spid="901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0124"/>
                                        </p:tgtEl>
                                        <p:attrNameLst>
                                          <p:attrName>style.visibility</p:attrName>
                                        </p:attrNameLst>
                                      </p:cBhvr>
                                      <p:to>
                                        <p:strVal val="visible"/>
                                      </p:to>
                                    </p:set>
                                    <p:animEffect transition="in" filter="blinds(horizontal)">
                                      <p:cBhvr>
                                        <p:cTn id="15" dur="500"/>
                                        <p:tgtEl>
                                          <p:spTgt spid="901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0128">
                                            <p:txEl>
                                              <p:pRg st="0" end="0"/>
                                            </p:txEl>
                                          </p:spTgt>
                                        </p:tgtEl>
                                        <p:attrNameLst>
                                          <p:attrName>style.visibility</p:attrName>
                                        </p:attrNameLst>
                                      </p:cBhvr>
                                      <p:to>
                                        <p:strVal val="visible"/>
                                      </p:to>
                                    </p:set>
                                    <p:animEffect transition="in" filter="blinds(horizontal)">
                                      <p:cBhvr>
                                        <p:cTn id="18" dur="500"/>
                                        <p:tgtEl>
                                          <p:spTgt spid="901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0123"/>
                                        </p:tgtEl>
                                        <p:attrNameLst>
                                          <p:attrName>style.visibility</p:attrName>
                                        </p:attrNameLst>
                                      </p:cBhvr>
                                      <p:to>
                                        <p:strVal val="visible"/>
                                      </p:to>
                                    </p:set>
                                    <p:anim calcmode="lin" valueType="num">
                                      <p:cBhvr additive="base">
                                        <p:cTn id="23" dur="500" fill="hold"/>
                                        <p:tgtEl>
                                          <p:spTgt spid="90123"/>
                                        </p:tgtEl>
                                        <p:attrNameLst>
                                          <p:attrName>ppt_x</p:attrName>
                                        </p:attrNameLst>
                                      </p:cBhvr>
                                      <p:tavLst>
                                        <p:tav tm="0">
                                          <p:val>
                                            <p:strVal val="#ppt_x"/>
                                          </p:val>
                                        </p:tav>
                                        <p:tav tm="100000">
                                          <p:val>
                                            <p:strVal val="#ppt_x"/>
                                          </p:val>
                                        </p:tav>
                                      </p:tavLst>
                                    </p:anim>
                                    <p:anim calcmode="lin" valueType="num">
                                      <p:cBhvr additive="base">
                                        <p:cTn id="24" dur="500" fill="hold"/>
                                        <p:tgtEl>
                                          <p:spTgt spid="901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0129"/>
                                        </p:tgtEl>
                                        <p:attrNameLst>
                                          <p:attrName>style.visibility</p:attrName>
                                        </p:attrNameLst>
                                      </p:cBhvr>
                                      <p:to>
                                        <p:strVal val="visible"/>
                                      </p:to>
                                    </p:set>
                                    <p:anim calcmode="lin" valueType="num">
                                      <p:cBhvr additive="base">
                                        <p:cTn id="29" dur="500" fill="hold"/>
                                        <p:tgtEl>
                                          <p:spTgt spid="90129"/>
                                        </p:tgtEl>
                                        <p:attrNameLst>
                                          <p:attrName>ppt_x</p:attrName>
                                        </p:attrNameLst>
                                      </p:cBhvr>
                                      <p:tavLst>
                                        <p:tav tm="0">
                                          <p:val>
                                            <p:strVal val="#ppt_x"/>
                                          </p:val>
                                        </p:tav>
                                        <p:tav tm="100000">
                                          <p:val>
                                            <p:strVal val="#ppt_x"/>
                                          </p:val>
                                        </p:tav>
                                      </p:tavLst>
                                    </p:anim>
                                    <p:anim calcmode="lin" valueType="num">
                                      <p:cBhvr additive="base">
                                        <p:cTn id="30" dur="500" fill="hold"/>
                                        <p:tgtEl>
                                          <p:spTgt spid="90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p:bldP spid="90125" grpId="0"/>
      <p:bldP spid="90128" grpId="0" build="allAtOnce"/>
      <p:bldP spid="901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539750" y="260350"/>
            <a:ext cx="8280400" cy="701675"/>
          </a:xfrm>
          <a:prstGeom prst="rect">
            <a:avLst/>
          </a:prstGeom>
          <a:noFill/>
          <a:ln w="9525">
            <a:noFill/>
            <a:miter lim="800000"/>
            <a:headEnd/>
            <a:tailEnd/>
          </a:ln>
        </p:spPr>
        <p:txBody>
          <a:bodyPr>
            <a:spAutoFit/>
          </a:bodyPr>
          <a:lstStyle/>
          <a:p>
            <a:pPr>
              <a:spcBef>
                <a:spcPct val="50000"/>
              </a:spcBef>
            </a:pPr>
            <a:r>
              <a:rPr lang="en-GB" sz="4000" b="1" dirty="0">
                <a:solidFill>
                  <a:srgbClr val="FF0000"/>
                </a:solidFill>
              </a:rPr>
              <a:t>Microbiota and man……………2</a:t>
            </a:r>
            <a:endParaRPr lang="en-US" sz="4000" b="1" dirty="0">
              <a:solidFill>
                <a:srgbClr val="FF0000"/>
              </a:solidFill>
            </a:endParaRPr>
          </a:p>
        </p:txBody>
      </p:sp>
      <p:sp>
        <p:nvSpPr>
          <p:cNvPr id="47107" name="Text Box 6"/>
          <p:cNvSpPr txBox="1">
            <a:spLocks noChangeArrowheads="1"/>
          </p:cNvSpPr>
          <p:nvPr/>
        </p:nvSpPr>
        <p:spPr bwMode="auto">
          <a:xfrm>
            <a:off x="468313" y="1125538"/>
            <a:ext cx="6551612" cy="457200"/>
          </a:xfrm>
          <a:prstGeom prst="rect">
            <a:avLst/>
          </a:prstGeom>
          <a:noFill/>
          <a:ln w="9525">
            <a:noFill/>
            <a:miter lim="800000"/>
            <a:headEnd/>
            <a:tailEnd/>
          </a:ln>
        </p:spPr>
        <p:txBody>
          <a:bodyPr>
            <a:spAutoFit/>
          </a:bodyPr>
          <a:lstStyle/>
          <a:p>
            <a:pPr>
              <a:spcBef>
                <a:spcPct val="50000"/>
              </a:spcBef>
            </a:pPr>
            <a:r>
              <a:rPr lang="en-GB" sz="2400">
                <a:solidFill>
                  <a:srgbClr val="3333CC"/>
                </a:solidFill>
              </a:rPr>
              <a:t>Two types of relationship………………</a:t>
            </a:r>
            <a:endParaRPr lang="en-US" sz="2400">
              <a:solidFill>
                <a:srgbClr val="3333CC"/>
              </a:solidFill>
            </a:endParaRPr>
          </a:p>
        </p:txBody>
      </p:sp>
      <p:sp>
        <p:nvSpPr>
          <p:cNvPr id="92167" name="Text Box 7"/>
          <p:cNvSpPr txBox="1">
            <a:spLocks noChangeArrowheads="1"/>
          </p:cNvSpPr>
          <p:nvPr/>
        </p:nvSpPr>
        <p:spPr bwMode="auto">
          <a:xfrm>
            <a:off x="611188" y="1628775"/>
            <a:ext cx="3744912" cy="457200"/>
          </a:xfrm>
          <a:prstGeom prst="rect">
            <a:avLst/>
          </a:prstGeom>
          <a:noFill/>
          <a:ln w="9525">
            <a:noFill/>
            <a:miter lim="800000"/>
            <a:headEnd/>
            <a:tailEnd/>
          </a:ln>
        </p:spPr>
        <p:txBody>
          <a:bodyPr>
            <a:spAutoFit/>
          </a:bodyPr>
          <a:lstStyle/>
          <a:p>
            <a:pPr>
              <a:spcBef>
                <a:spcPct val="50000"/>
              </a:spcBef>
            </a:pPr>
            <a:r>
              <a:rPr lang="en-GB" sz="2400"/>
              <a:t>Parasitic relationship</a:t>
            </a:r>
            <a:endParaRPr lang="en-US" sz="2400"/>
          </a:p>
        </p:txBody>
      </p:sp>
      <p:sp>
        <p:nvSpPr>
          <p:cNvPr id="92168" name="Text Box 8"/>
          <p:cNvSpPr txBox="1">
            <a:spLocks noChangeArrowheads="1"/>
          </p:cNvSpPr>
          <p:nvPr/>
        </p:nvSpPr>
        <p:spPr bwMode="auto">
          <a:xfrm>
            <a:off x="395288" y="5876925"/>
            <a:ext cx="6624637" cy="779463"/>
          </a:xfrm>
          <a:prstGeom prst="rect">
            <a:avLst/>
          </a:prstGeom>
          <a:noFill/>
          <a:ln w="9525">
            <a:noFill/>
            <a:miter lim="800000"/>
            <a:headEnd/>
            <a:tailEnd/>
          </a:ln>
        </p:spPr>
        <p:txBody>
          <a:bodyPr>
            <a:spAutoFit/>
          </a:bodyPr>
          <a:lstStyle/>
          <a:p>
            <a:pPr>
              <a:spcBef>
                <a:spcPct val="50000"/>
              </a:spcBef>
            </a:pPr>
            <a:r>
              <a:rPr lang="en-GB" b="1"/>
              <a:t>parasitic relation</a:t>
            </a:r>
            <a:r>
              <a:rPr lang="en-GB"/>
              <a:t> –beneficial to parasite and harmful to host</a:t>
            </a:r>
            <a:endParaRPr lang="en-US"/>
          </a:p>
          <a:p>
            <a:pPr>
              <a:spcBef>
                <a:spcPct val="50000"/>
              </a:spcBef>
            </a:pPr>
            <a:endParaRPr lang="en-US"/>
          </a:p>
        </p:txBody>
      </p:sp>
      <p:pic>
        <p:nvPicPr>
          <p:cNvPr id="92173" name="Picture 13" descr="Current Image"/>
          <p:cNvPicPr>
            <a:picLocks noChangeAspect="1" noChangeArrowheads="1"/>
          </p:cNvPicPr>
          <p:nvPr/>
        </p:nvPicPr>
        <p:blipFill>
          <a:blip r:embed="rId2" cstate="print"/>
          <a:srcRect/>
          <a:stretch>
            <a:fillRect/>
          </a:stretch>
        </p:blipFill>
        <p:spPr bwMode="auto">
          <a:xfrm>
            <a:off x="1476375" y="2205038"/>
            <a:ext cx="3598863" cy="2447925"/>
          </a:xfrm>
          <a:prstGeom prst="rect">
            <a:avLst/>
          </a:prstGeom>
          <a:noFill/>
          <a:ln w="9525">
            <a:noFill/>
            <a:miter lim="800000"/>
            <a:headEnd/>
            <a:tailEnd/>
          </a:ln>
        </p:spPr>
      </p:pic>
      <p:sp>
        <p:nvSpPr>
          <p:cNvPr id="92199" name="Text Box 39"/>
          <p:cNvSpPr txBox="1">
            <a:spLocks noChangeArrowheads="1"/>
          </p:cNvSpPr>
          <p:nvPr/>
        </p:nvSpPr>
        <p:spPr bwMode="auto">
          <a:xfrm>
            <a:off x="1433513" y="2378075"/>
            <a:ext cx="1727200" cy="366713"/>
          </a:xfrm>
          <a:prstGeom prst="rect">
            <a:avLst/>
          </a:prstGeom>
          <a:noFill/>
          <a:ln w="9525">
            <a:noFill/>
            <a:miter lim="800000"/>
            <a:headEnd/>
            <a:tailEnd/>
          </a:ln>
        </p:spPr>
        <p:txBody>
          <a:bodyPr>
            <a:spAutoFit/>
          </a:bodyPr>
          <a:lstStyle/>
          <a:p>
            <a:pPr>
              <a:spcBef>
                <a:spcPct val="50000"/>
              </a:spcBef>
            </a:pPr>
            <a:r>
              <a:rPr lang="en-GB"/>
              <a:t>Host factors</a:t>
            </a:r>
            <a:endParaRPr lang="en-US"/>
          </a:p>
        </p:txBody>
      </p:sp>
      <p:sp>
        <p:nvSpPr>
          <p:cNvPr id="92200" name="Text Box 40"/>
          <p:cNvSpPr txBox="1">
            <a:spLocks noChangeArrowheads="1"/>
          </p:cNvSpPr>
          <p:nvPr/>
        </p:nvSpPr>
        <p:spPr bwMode="auto">
          <a:xfrm>
            <a:off x="3403600" y="2392363"/>
            <a:ext cx="1870075" cy="366712"/>
          </a:xfrm>
          <a:prstGeom prst="rect">
            <a:avLst/>
          </a:prstGeom>
          <a:noFill/>
          <a:ln w="9525">
            <a:noFill/>
            <a:miter lim="800000"/>
            <a:headEnd/>
            <a:tailEnd/>
          </a:ln>
        </p:spPr>
        <p:txBody>
          <a:bodyPr>
            <a:spAutoFit/>
          </a:bodyPr>
          <a:lstStyle/>
          <a:p>
            <a:pPr>
              <a:spcBef>
                <a:spcPct val="50000"/>
              </a:spcBef>
            </a:pPr>
            <a:r>
              <a:rPr lang="en-GB"/>
              <a:t>Microbe factors</a:t>
            </a:r>
            <a:endParaRPr lang="en-US"/>
          </a:p>
        </p:txBody>
      </p:sp>
      <p:sp>
        <p:nvSpPr>
          <p:cNvPr id="92201" name="AutoShape 41"/>
          <p:cNvSpPr>
            <a:spLocks noChangeArrowheads="1"/>
          </p:cNvSpPr>
          <p:nvPr/>
        </p:nvSpPr>
        <p:spPr bwMode="auto">
          <a:xfrm>
            <a:off x="2814638" y="2492375"/>
            <a:ext cx="647700" cy="144463"/>
          </a:xfrm>
          <a:prstGeom prst="leftRightArrow">
            <a:avLst>
              <a:gd name="adj1" fmla="val 50000"/>
              <a:gd name="adj2" fmla="val 89670"/>
            </a:avLst>
          </a:prstGeom>
          <a:solidFill>
            <a:srgbClr val="FF0000"/>
          </a:solidFill>
          <a:ln w="9525">
            <a:solidFill>
              <a:schemeClr val="tx1"/>
            </a:solidFill>
            <a:miter lim="800000"/>
            <a:headEnd/>
            <a:tailEnd/>
          </a:ln>
        </p:spPr>
        <p:txBody>
          <a:bodyPr wrap="none" anchor="ctr"/>
          <a:lstStyle/>
          <a:p>
            <a:pPr algn="ctr"/>
            <a:endParaRPr lang="en-US">
              <a:solidFill>
                <a:srgbClr val="FF0000"/>
              </a:solidFill>
            </a:endParaRPr>
          </a:p>
        </p:txBody>
      </p:sp>
      <p:grpSp>
        <p:nvGrpSpPr>
          <p:cNvPr id="2" name="Group 44"/>
          <p:cNvGrpSpPr>
            <a:grpSpLocks/>
          </p:cNvGrpSpPr>
          <p:nvPr/>
        </p:nvGrpSpPr>
        <p:grpSpPr bwMode="auto">
          <a:xfrm>
            <a:off x="1577975" y="2492375"/>
            <a:ext cx="3714750" cy="2638425"/>
            <a:chOff x="994" y="1570"/>
            <a:chExt cx="2340" cy="1662"/>
          </a:xfrm>
        </p:grpSpPr>
        <p:grpSp>
          <p:nvGrpSpPr>
            <p:cNvPr id="47115" name="Group 38"/>
            <p:cNvGrpSpPr>
              <a:grpSpLocks/>
            </p:cNvGrpSpPr>
            <p:nvPr/>
          </p:nvGrpSpPr>
          <p:grpSpPr bwMode="auto">
            <a:xfrm>
              <a:off x="1066" y="1570"/>
              <a:ext cx="2078" cy="1662"/>
              <a:chOff x="1292" y="1398"/>
              <a:chExt cx="2078" cy="1662"/>
            </a:xfrm>
          </p:grpSpPr>
          <p:sp>
            <p:nvSpPr>
              <p:cNvPr id="47118" name="AutoShape 14"/>
              <p:cNvSpPr>
                <a:spLocks noChangeAspect="1" noChangeArrowheads="1" noTextEdit="1"/>
              </p:cNvSpPr>
              <p:nvPr/>
            </p:nvSpPr>
            <p:spPr bwMode="auto">
              <a:xfrm>
                <a:off x="1292" y="1398"/>
                <a:ext cx="2078" cy="1662"/>
              </a:xfrm>
              <a:prstGeom prst="rect">
                <a:avLst/>
              </a:prstGeom>
              <a:noFill/>
              <a:ln w="9525">
                <a:noFill/>
                <a:miter lim="800000"/>
                <a:headEnd/>
                <a:tailEnd/>
              </a:ln>
            </p:spPr>
            <p:txBody>
              <a:bodyPr/>
              <a:lstStyle/>
              <a:p>
                <a:endParaRPr lang="en-GB"/>
              </a:p>
            </p:txBody>
          </p:sp>
          <p:sp>
            <p:nvSpPr>
              <p:cNvPr id="47119" name="Rectangle 16"/>
              <p:cNvSpPr>
                <a:spLocks noChangeArrowheads="1"/>
              </p:cNvSpPr>
              <p:nvPr/>
            </p:nvSpPr>
            <p:spPr bwMode="auto">
              <a:xfrm>
                <a:off x="2284" y="1478"/>
                <a:ext cx="61" cy="1469"/>
              </a:xfrm>
              <a:prstGeom prst="rect">
                <a:avLst/>
              </a:prstGeom>
              <a:solidFill>
                <a:srgbClr val="0C0000"/>
              </a:solidFill>
              <a:ln w="9525">
                <a:noFill/>
                <a:miter lim="800000"/>
                <a:headEnd/>
                <a:tailEnd/>
              </a:ln>
            </p:spPr>
            <p:txBody>
              <a:bodyPr/>
              <a:lstStyle/>
              <a:p>
                <a:endParaRPr lang="en-GB"/>
              </a:p>
            </p:txBody>
          </p:sp>
          <p:sp>
            <p:nvSpPr>
              <p:cNvPr id="47120" name="Freeform 17"/>
              <p:cNvSpPr>
                <a:spLocks/>
              </p:cNvSpPr>
              <p:nvPr/>
            </p:nvSpPr>
            <p:spPr bwMode="auto">
              <a:xfrm>
                <a:off x="2729" y="1906"/>
                <a:ext cx="539" cy="685"/>
              </a:xfrm>
              <a:custGeom>
                <a:avLst/>
                <a:gdLst>
                  <a:gd name="T0" fmla="*/ 249 w 539"/>
                  <a:gd name="T1" fmla="*/ 10 h 685"/>
                  <a:gd name="T2" fmla="*/ 243 w 539"/>
                  <a:gd name="T3" fmla="*/ 10 h 685"/>
                  <a:gd name="T4" fmla="*/ 531 w 539"/>
                  <a:gd name="T5" fmla="*/ 683 h 685"/>
                  <a:gd name="T6" fmla="*/ 535 w 539"/>
                  <a:gd name="T7" fmla="*/ 679 h 685"/>
                  <a:gd name="T8" fmla="*/ 5 w 539"/>
                  <a:gd name="T9" fmla="*/ 679 h 685"/>
                  <a:gd name="T10" fmla="*/ 8 w 539"/>
                  <a:gd name="T11" fmla="*/ 683 h 685"/>
                  <a:gd name="T12" fmla="*/ 249 w 539"/>
                  <a:gd name="T13" fmla="*/ 10 h 685"/>
                  <a:gd name="T14" fmla="*/ 246 w 539"/>
                  <a:gd name="T15" fmla="*/ 0 h 685"/>
                  <a:gd name="T16" fmla="*/ 0 w 539"/>
                  <a:gd name="T17" fmla="*/ 685 h 685"/>
                  <a:gd name="T18" fmla="*/ 539 w 539"/>
                  <a:gd name="T19" fmla="*/ 685 h 685"/>
                  <a:gd name="T20" fmla="*/ 246 w 539"/>
                  <a:gd name="T21" fmla="*/ 0 h 685"/>
                  <a:gd name="T22" fmla="*/ 249 w 539"/>
                  <a:gd name="T23" fmla="*/ 1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9"/>
                  <a:gd name="T37" fmla="*/ 0 h 685"/>
                  <a:gd name="T38" fmla="*/ 539 w 539"/>
                  <a:gd name="T39" fmla="*/ 685 h 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9" h="685">
                    <a:moveTo>
                      <a:pt x="249" y="10"/>
                    </a:moveTo>
                    <a:lnTo>
                      <a:pt x="243" y="10"/>
                    </a:lnTo>
                    <a:lnTo>
                      <a:pt x="531" y="683"/>
                    </a:lnTo>
                    <a:lnTo>
                      <a:pt x="535" y="679"/>
                    </a:lnTo>
                    <a:lnTo>
                      <a:pt x="5" y="679"/>
                    </a:lnTo>
                    <a:lnTo>
                      <a:pt x="8" y="683"/>
                    </a:lnTo>
                    <a:lnTo>
                      <a:pt x="249" y="10"/>
                    </a:lnTo>
                    <a:lnTo>
                      <a:pt x="246" y="0"/>
                    </a:lnTo>
                    <a:lnTo>
                      <a:pt x="0" y="685"/>
                    </a:lnTo>
                    <a:lnTo>
                      <a:pt x="539" y="685"/>
                    </a:lnTo>
                    <a:lnTo>
                      <a:pt x="246" y="0"/>
                    </a:lnTo>
                    <a:lnTo>
                      <a:pt x="249" y="10"/>
                    </a:lnTo>
                    <a:close/>
                  </a:path>
                </a:pathLst>
              </a:custGeom>
              <a:solidFill>
                <a:srgbClr val="B26500"/>
              </a:solidFill>
              <a:ln w="9525">
                <a:noFill/>
                <a:round/>
                <a:headEnd/>
                <a:tailEnd/>
              </a:ln>
            </p:spPr>
            <p:txBody>
              <a:bodyPr/>
              <a:lstStyle/>
              <a:p>
                <a:endParaRPr lang="en-GB"/>
              </a:p>
            </p:txBody>
          </p:sp>
          <p:sp>
            <p:nvSpPr>
              <p:cNvPr id="47121" name="Freeform 18"/>
              <p:cNvSpPr>
                <a:spLocks/>
              </p:cNvSpPr>
              <p:nvPr/>
            </p:nvSpPr>
            <p:spPr bwMode="auto">
              <a:xfrm>
                <a:off x="2972" y="1919"/>
                <a:ext cx="9" cy="669"/>
              </a:xfrm>
              <a:custGeom>
                <a:avLst/>
                <a:gdLst>
                  <a:gd name="T0" fmla="*/ 0 w 9"/>
                  <a:gd name="T1" fmla="*/ 0 h 669"/>
                  <a:gd name="T2" fmla="*/ 2 w 9"/>
                  <a:gd name="T3" fmla="*/ 669 h 669"/>
                  <a:gd name="T4" fmla="*/ 9 w 9"/>
                  <a:gd name="T5" fmla="*/ 669 h 669"/>
                  <a:gd name="T6" fmla="*/ 6 w 9"/>
                  <a:gd name="T7" fmla="*/ 0 h 669"/>
                  <a:gd name="T8" fmla="*/ 0 w 9"/>
                  <a:gd name="T9" fmla="*/ 0 h 669"/>
                  <a:gd name="T10" fmla="*/ 0 60000 65536"/>
                  <a:gd name="T11" fmla="*/ 0 60000 65536"/>
                  <a:gd name="T12" fmla="*/ 0 60000 65536"/>
                  <a:gd name="T13" fmla="*/ 0 60000 65536"/>
                  <a:gd name="T14" fmla="*/ 0 60000 65536"/>
                  <a:gd name="T15" fmla="*/ 0 w 9"/>
                  <a:gd name="T16" fmla="*/ 0 h 669"/>
                  <a:gd name="T17" fmla="*/ 9 w 9"/>
                  <a:gd name="T18" fmla="*/ 669 h 669"/>
                </a:gdLst>
                <a:ahLst/>
                <a:cxnLst>
                  <a:cxn ang="T10">
                    <a:pos x="T0" y="T1"/>
                  </a:cxn>
                  <a:cxn ang="T11">
                    <a:pos x="T2" y="T3"/>
                  </a:cxn>
                  <a:cxn ang="T12">
                    <a:pos x="T4" y="T5"/>
                  </a:cxn>
                  <a:cxn ang="T13">
                    <a:pos x="T6" y="T7"/>
                  </a:cxn>
                  <a:cxn ang="T14">
                    <a:pos x="T8" y="T9"/>
                  </a:cxn>
                </a:cxnLst>
                <a:rect l="T15" t="T16" r="T17" b="T18"/>
                <a:pathLst>
                  <a:path w="9" h="669">
                    <a:moveTo>
                      <a:pt x="0" y="0"/>
                    </a:moveTo>
                    <a:lnTo>
                      <a:pt x="2" y="669"/>
                    </a:lnTo>
                    <a:lnTo>
                      <a:pt x="9" y="669"/>
                    </a:lnTo>
                    <a:lnTo>
                      <a:pt x="6" y="0"/>
                    </a:lnTo>
                    <a:lnTo>
                      <a:pt x="0" y="0"/>
                    </a:lnTo>
                    <a:close/>
                  </a:path>
                </a:pathLst>
              </a:custGeom>
              <a:solidFill>
                <a:srgbClr val="B26500"/>
              </a:solidFill>
              <a:ln w="9525">
                <a:noFill/>
                <a:round/>
                <a:headEnd/>
                <a:tailEnd/>
              </a:ln>
            </p:spPr>
            <p:txBody>
              <a:bodyPr/>
              <a:lstStyle/>
              <a:p>
                <a:endParaRPr lang="en-GB"/>
              </a:p>
            </p:txBody>
          </p:sp>
          <p:sp>
            <p:nvSpPr>
              <p:cNvPr id="47122" name="Freeform 19"/>
              <p:cNvSpPr>
                <a:spLocks/>
              </p:cNvSpPr>
              <p:nvPr/>
            </p:nvSpPr>
            <p:spPr bwMode="auto">
              <a:xfrm>
                <a:off x="2605" y="2584"/>
                <a:ext cx="765" cy="40"/>
              </a:xfrm>
              <a:custGeom>
                <a:avLst/>
                <a:gdLst>
                  <a:gd name="T0" fmla="*/ 765 w 765"/>
                  <a:gd name="T1" fmla="*/ 35 h 40"/>
                  <a:gd name="T2" fmla="*/ 765 w 765"/>
                  <a:gd name="T3" fmla="*/ 0 h 40"/>
                  <a:gd name="T4" fmla="*/ 0 w 765"/>
                  <a:gd name="T5" fmla="*/ 2 h 40"/>
                  <a:gd name="T6" fmla="*/ 0 w 765"/>
                  <a:gd name="T7" fmla="*/ 40 h 40"/>
                  <a:gd name="T8" fmla="*/ 765 w 765"/>
                  <a:gd name="T9" fmla="*/ 35 h 40"/>
                  <a:gd name="T10" fmla="*/ 0 60000 65536"/>
                  <a:gd name="T11" fmla="*/ 0 60000 65536"/>
                  <a:gd name="T12" fmla="*/ 0 60000 65536"/>
                  <a:gd name="T13" fmla="*/ 0 60000 65536"/>
                  <a:gd name="T14" fmla="*/ 0 60000 65536"/>
                  <a:gd name="T15" fmla="*/ 0 w 765"/>
                  <a:gd name="T16" fmla="*/ 0 h 40"/>
                  <a:gd name="T17" fmla="*/ 765 w 765"/>
                  <a:gd name="T18" fmla="*/ 40 h 40"/>
                </a:gdLst>
                <a:ahLst/>
                <a:cxnLst>
                  <a:cxn ang="T10">
                    <a:pos x="T0" y="T1"/>
                  </a:cxn>
                  <a:cxn ang="T11">
                    <a:pos x="T2" y="T3"/>
                  </a:cxn>
                  <a:cxn ang="T12">
                    <a:pos x="T4" y="T5"/>
                  </a:cxn>
                  <a:cxn ang="T13">
                    <a:pos x="T6" y="T7"/>
                  </a:cxn>
                  <a:cxn ang="T14">
                    <a:pos x="T8" y="T9"/>
                  </a:cxn>
                </a:cxnLst>
                <a:rect l="T15" t="T16" r="T17" b="T18"/>
                <a:pathLst>
                  <a:path w="765" h="40">
                    <a:moveTo>
                      <a:pt x="765" y="35"/>
                    </a:moveTo>
                    <a:lnTo>
                      <a:pt x="765" y="0"/>
                    </a:lnTo>
                    <a:lnTo>
                      <a:pt x="0" y="2"/>
                    </a:lnTo>
                    <a:lnTo>
                      <a:pt x="0" y="40"/>
                    </a:lnTo>
                    <a:lnTo>
                      <a:pt x="765" y="35"/>
                    </a:lnTo>
                    <a:close/>
                  </a:path>
                </a:pathLst>
              </a:custGeom>
              <a:solidFill>
                <a:srgbClr val="B26500"/>
              </a:solidFill>
              <a:ln w="9525">
                <a:noFill/>
                <a:round/>
                <a:headEnd/>
                <a:tailEnd/>
              </a:ln>
            </p:spPr>
            <p:txBody>
              <a:bodyPr/>
              <a:lstStyle/>
              <a:p>
                <a:endParaRPr lang="en-GB"/>
              </a:p>
            </p:txBody>
          </p:sp>
          <p:sp>
            <p:nvSpPr>
              <p:cNvPr id="47123" name="Freeform 20"/>
              <p:cNvSpPr>
                <a:spLocks/>
              </p:cNvSpPr>
              <p:nvPr/>
            </p:nvSpPr>
            <p:spPr bwMode="auto">
              <a:xfrm>
                <a:off x="2699" y="2604"/>
                <a:ext cx="593" cy="55"/>
              </a:xfrm>
              <a:custGeom>
                <a:avLst/>
                <a:gdLst>
                  <a:gd name="T0" fmla="*/ 593 w 593"/>
                  <a:gd name="T1" fmla="*/ 53 h 55"/>
                  <a:gd name="T2" fmla="*/ 593 w 593"/>
                  <a:gd name="T3" fmla="*/ 0 h 55"/>
                  <a:gd name="T4" fmla="*/ 0 w 593"/>
                  <a:gd name="T5" fmla="*/ 2 h 55"/>
                  <a:gd name="T6" fmla="*/ 0 w 593"/>
                  <a:gd name="T7" fmla="*/ 55 h 55"/>
                  <a:gd name="T8" fmla="*/ 593 w 593"/>
                  <a:gd name="T9" fmla="*/ 53 h 55"/>
                  <a:gd name="T10" fmla="*/ 0 60000 65536"/>
                  <a:gd name="T11" fmla="*/ 0 60000 65536"/>
                  <a:gd name="T12" fmla="*/ 0 60000 65536"/>
                  <a:gd name="T13" fmla="*/ 0 60000 65536"/>
                  <a:gd name="T14" fmla="*/ 0 60000 65536"/>
                  <a:gd name="T15" fmla="*/ 0 w 593"/>
                  <a:gd name="T16" fmla="*/ 0 h 55"/>
                  <a:gd name="T17" fmla="*/ 593 w 593"/>
                  <a:gd name="T18" fmla="*/ 55 h 55"/>
                </a:gdLst>
                <a:ahLst/>
                <a:cxnLst>
                  <a:cxn ang="T10">
                    <a:pos x="T0" y="T1"/>
                  </a:cxn>
                  <a:cxn ang="T11">
                    <a:pos x="T2" y="T3"/>
                  </a:cxn>
                  <a:cxn ang="T12">
                    <a:pos x="T4" y="T5"/>
                  </a:cxn>
                  <a:cxn ang="T13">
                    <a:pos x="T6" y="T7"/>
                  </a:cxn>
                  <a:cxn ang="T14">
                    <a:pos x="T8" y="T9"/>
                  </a:cxn>
                </a:cxnLst>
                <a:rect l="T15" t="T16" r="T17" b="T18"/>
                <a:pathLst>
                  <a:path w="593" h="55">
                    <a:moveTo>
                      <a:pt x="593" y="53"/>
                    </a:moveTo>
                    <a:lnTo>
                      <a:pt x="593" y="0"/>
                    </a:lnTo>
                    <a:lnTo>
                      <a:pt x="0" y="2"/>
                    </a:lnTo>
                    <a:lnTo>
                      <a:pt x="0" y="55"/>
                    </a:lnTo>
                    <a:lnTo>
                      <a:pt x="593" y="53"/>
                    </a:lnTo>
                    <a:close/>
                  </a:path>
                </a:pathLst>
              </a:custGeom>
              <a:solidFill>
                <a:srgbClr val="B26500"/>
              </a:solidFill>
              <a:ln w="9525">
                <a:noFill/>
                <a:round/>
                <a:headEnd/>
                <a:tailEnd/>
              </a:ln>
            </p:spPr>
            <p:txBody>
              <a:bodyPr/>
              <a:lstStyle/>
              <a:p>
                <a:endParaRPr lang="en-GB"/>
              </a:p>
            </p:txBody>
          </p:sp>
          <p:sp>
            <p:nvSpPr>
              <p:cNvPr id="47124" name="Freeform 21"/>
              <p:cNvSpPr>
                <a:spLocks/>
              </p:cNvSpPr>
              <p:nvPr/>
            </p:nvSpPr>
            <p:spPr bwMode="auto">
              <a:xfrm>
                <a:off x="2783" y="2641"/>
                <a:ext cx="432" cy="60"/>
              </a:xfrm>
              <a:custGeom>
                <a:avLst/>
                <a:gdLst>
                  <a:gd name="T0" fmla="*/ 430 w 432"/>
                  <a:gd name="T1" fmla="*/ 0 h 60"/>
                  <a:gd name="T2" fmla="*/ 0 w 432"/>
                  <a:gd name="T3" fmla="*/ 2 h 60"/>
                  <a:gd name="T4" fmla="*/ 3 w 432"/>
                  <a:gd name="T5" fmla="*/ 13 h 60"/>
                  <a:gd name="T6" fmla="*/ 7 w 432"/>
                  <a:gd name="T7" fmla="*/ 23 h 60"/>
                  <a:gd name="T8" fmla="*/ 14 w 432"/>
                  <a:gd name="T9" fmla="*/ 33 h 60"/>
                  <a:gd name="T10" fmla="*/ 21 w 432"/>
                  <a:gd name="T11" fmla="*/ 42 h 60"/>
                  <a:gd name="T12" fmla="*/ 29 w 432"/>
                  <a:gd name="T13" fmla="*/ 49 h 60"/>
                  <a:gd name="T14" fmla="*/ 38 w 432"/>
                  <a:gd name="T15" fmla="*/ 54 h 60"/>
                  <a:gd name="T16" fmla="*/ 48 w 432"/>
                  <a:gd name="T17" fmla="*/ 59 h 60"/>
                  <a:gd name="T18" fmla="*/ 57 w 432"/>
                  <a:gd name="T19" fmla="*/ 60 h 60"/>
                  <a:gd name="T20" fmla="*/ 57 w 432"/>
                  <a:gd name="T21" fmla="*/ 57 h 60"/>
                  <a:gd name="T22" fmla="*/ 374 w 432"/>
                  <a:gd name="T23" fmla="*/ 57 h 60"/>
                  <a:gd name="T24" fmla="*/ 383 w 432"/>
                  <a:gd name="T25" fmla="*/ 56 h 60"/>
                  <a:gd name="T26" fmla="*/ 392 w 432"/>
                  <a:gd name="T27" fmla="*/ 52 h 60"/>
                  <a:gd name="T28" fmla="*/ 402 w 432"/>
                  <a:gd name="T29" fmla="*/ 47 h 60"/>
                  <a:gd name="T30" fmla="*/ 411 w 432"/>
                  <a:gd name="T31" fmla="*/ 39 h 60"/>
                  <a:gd name="T32" fmla="*/ 420 w 432"/>
                  <a:gd name="T33" fmla="*/ 31 h 60"/>
                  <a:gd name="T34" fmla="*/ 426 w 432"/>
                  <a:gd name="T35" fmla="*/ 21 h 60"/>
                  <a:gd name="T36" fmla="*/ 431 w 432"/>
                  <a:gd name="T37" fmla="*/ 11 h 60"/>
                  <a:gd name="T38" fmla="*/ 432 w 432"/>
                  <a:gd name="T39" fmla="*/ 0 h 60"/>
                  <a:gd name="T40" fmla="*/ 430 w 432"/>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60"/>
                  <a:gd name="T65" fmla="*/ 432 w 432"/>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60">
                    <a:moveTo>
                      <a:pt x="430" y="0"/>
                    </a:moveTo>
                    <a:lnTo>
                      <a:pt x="0" y="2"/>
                    </a:lnTo>
                    <a:lnTo>
                      <a:pt x="3" y="13"/>
                    </a:lnTo>
                    <a:lnTo>
                      <a:pt x="7" y="23"/>
                    </a:lnTo>
                    <a:lnTo>
                      <a:pt x="14" y="33"/>
                    </a:lnTo>
                    <a:lnTo>
                      <a:pt x="21" y="42"/>
                    </a:lnTo>
                    <a:lnTo>
                      <a:pt x="29" y="49"/>
                    </a:lnTo>
                    <a:lnTo>
                      <a:pt x="38" y="54"/>
                    </a:lnTo>
                    <a:lnTo>
                      <a:pt x="48" y="59"/>
                    </a:lnTo>
                    <a:lnTo>
                      <a:pt x="57" y="60"/>
                    </a:lnTo>
                    <a:lnTo>
                      <a:pt x="57" y="57"/>
                    </a:lnTo>
                    <a:lnTo>
                      <a:pt x="374" y="57"/>
                    </a:lnTo>
                    <a:lnTo>
                      <a:pt x="383" y="56"/>
                    </a:lnTo>
                    <a:lnTo>
                      <a:pt x="392" y="52"/>
                    </a:lnTo>
                    <a:lnTo>
                      <a:pt x="402" y="47"/>
                    </a:lnTo>
                    <a:lnTo>
                      <a:pt x="411" y="39"/>
                    </a:lnTo>
                    <a:lnTo>
                      <a:pt x="420" y="31"/>
                    </a:lnTo>
                    <a:lnTo>
                      <a:pt x="426" y="21"/>
                    </a:lnTo>
                    <a:lnTo>
                      <a:pt x="431" y="11"/>
                    </a:lnTo>
                    <a:lnTo>
                      <a:pt x="432" y="0"/>
                    </a:lnTo>
                    <a:lnTo>
                      <a:pt x="430" y="0"/>
                    </a:lnTo>
                    <a:close/>
                  </a:path>
                </a:pathLst>
              </a:custGeom>
              <a:solidFill>
                <a:srgbClr val="B26500"/>
              </a:solidFill>
              <a:ln w="9525">
                <a:noFill/>
                <a:round/>
                <a:headEnd/>
                <a:tailEnd/>
              </a:ln>
            </p:spPr>
            <p:txBody>
              <a:bodyPr/>
              <a:lstStyle/>
              <a:p>
                <a:endParaRPr lang="en-GB"/>
              </a:p>
            </p:txBody>
          </p:sp>
          <p:sp>
            <p:nvSpPr>
              <p:cNvPr id="47125" name="Freeform 22"/>
              <p:cNvSpPr>
                <a:spLocks/>
              </p:cNvSpPr>
              <p:nvPr/>
            </p:nvSpPr>
            <p:spPr bwMode="auto">
              <a:xfrm>
                <a:off x="2888" y="1777"/>
                <a:ext cx="123" cy="125"/>
              </a:xfrm>
              <a:custGeom>
                <a:avLst/>
                <a:gdLst>
                  <a:gd name="T0" fmla="*/ 40 w 123"/>
                  <a:gd name="T1" fmla="*/ 122 h 125"/>
                  <a:gd name="T2" fmla="*/ 53 w 123"/>
                  <a:gd name="T3" fmla="*/ 125 h 125"/>
                  <a:gd name="T4" fmla="*/ 65 w 123"/>
                  <a:gd name="T5" fmla="*/ 125 h 125"/>
                  <a:gd name="T6" fmla="*/ 78 w 123"/>
                  <a:gd name="T7" fmla="*/ 123 h 125"/>
                  <a:gd name="T8" fmla="*/ 88 w 123"/>
                  <a:gd name="T9" fmla="*/ 119 h 125"/>
                  <a:gd name="T10" fmla="*/ 99 w 123"/>
                  <a:gd name="T11" fmla="*/ 112 h 125"/>
                  <a:gd name="T12" fmla="*/ 107 w 123"/>
                  <a:gd name="T13" fmla="*/ 104 h 125"/>
                  <a:gd name="T14" fmla="*/ 115 w 123"/>
                  <a:gd name="T15" fmla="*/ 94 h 125"/>
                  <a:gd name="T16" fmla="*/ 120 w 123"/>
                  <a:gd name="T17" fmla="*/ 82 h 125"/>
                  <a:gd name="T18" fmla="*/ 123 w 123"/>
                  <a:gd name="T19" fmla="*/ 70 h 125"/>
                  <a:gd name="T20" fmla="*/ 123 w 123"/>
                  <a:gd name="T21" fmla="*/ 58 h 125"/>
                  <a:gd name="T22" fmla="*/ 121 w 123"/>
                  <a:gd name="T23" fmla="*/ 45 h 125"/>
                  <a:gd name="T24" fmla="*/ 117 w 123"/>
                  <a:gd name="T25" fmla="*/ 35 h 125"/>
                  <a:gd name="T26" fmla="*/ 111 w 123"/>
                  <a:gd name="T27" fmla="*/ 24 h 125"/>
                  <a:gd name="T28" fmla="*/ 102 w 123"/>
                  <a:gd name="T29" fmla="*/ 15 h 125"/>
                  <a:gd name="T30" fmla="*/ 93 w 123"/>
                  <a:gd name="T31" fmla="*/ 8 h 125"/>
                  <a:gd name="T32" fmla="*/ 81 w 123"/>
                  <a:gd name="T33" fmla="*/ 3 h 125"/>
                  <a:gd name="T34" fmla="*/ 69 w 123"/>
                  <a:gd name="T35" fmla="*/ 0 h 125"/>
                  <a:gd name="T36" fmla="*/ 57 w 123"/>
                  <a:gd name="T37" fmla="*/ 0 h 125"/>
                  <a:gd name="T38" fmla="*/ 46 w 123"/>
                  <a:gd name="T39" fmla="*/ 2 h 125"/>
                  <a:gd name="T40" fmla="*/ 34 w 123"/>
                  <a:gd name="T41" fmla="*/ 6 h 125"/>
                  <a:gd name="T42" fmla="*/ 24 w 123"/>
                  <a:gd name="T43" fmla="*/ 12 h 125"/>
                  <a:gd name="T44" fmla="*/ 16 w 123"/>
                  <a:gd name="T45" fmla="*/ 21 h 125"/>
                  <a:gd name="T46" fmla="*/ 9 w 123"/>
                  <a:gd name="T47" fmla="*/ 30 h 125"/>
                  <a:gd name="T48" fmla="*/ 3 w 123"/>
                  <a:gd name="T49" fmla="*/ 42 h 125"/>
                  <a:gd name="T50" fmla="*/ 0 w 123"/>
                  <a:gd name="T51" fmla="*/ 55 h 125"/>
                  <a:gd name="T52" fmla="*/ 0 w 123"/>
                  <a:gd name="T53" fmla="*/ 68 h 125"/>
                  <a:gd name="T54" fmla="*/ 2 w 123"/>
                  <a:gd name="T55" fmla="*/ 79 h 125"/>
                  <a:gd name="T56" fmla="*/ 6 w 123"/>
                  <a:gd name="T57" fmla="*/ 91 h 125"/>
                  <a:gd name="T58" fmla="*/ 12 w 123"/>
                  <a:gd name="T59" fmla="*/ 101 h 125"/>
                  <a:gd name="T60" fmla="*/ 20 w 123"/>
                  <a:gd name="T61" fmla="*/ 110 h 125"/>
                  <a:gd name="T62" fmla="*/ 30 w 123"/>
                  <a:gd name="T63" fmla="*/ 117 h 125"/>
                  <a:gd name="T64" fmla="*/ 40 w 123"/>
                  <a:gd name="T65" fmla="*/ 122 h 125"/>
                  <a:gd name="T66" fmla="*/ 40 w 123"/>
                  <a:gd name="T67" fmla="*/ 120 h 125"/>
                  <a:gd name="T68" fmla="*/ 40 w 123"/>
                  <a:gd name="T69" fmla="*/ 122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25"/>
                  <a:gd name="T107" fmla="*/ 123 w 123"/>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25">
                    <a:moveTo>
                      <a:pt x="40" y="122"/>
                    </a:moveTo>
                    <a:lnTo>
                      <a:pt x="53" y="125"/>
                    </a:lnTo>
                    <a:lnTo>
                      <a:pt x="65" y="125"/>
                    </a:lnTo>
                    <a:lnTo>
                      <a:pt x="78" y="123"/>
                    </a:lnTo>
                    <a:lnTo>
                      <a:pt x="88" y="119"/>
                    </a:lnTo>
                    <a:lnTo>
                      <a:pt x="99" y="112"/>
                    </a:lnTo>
                    <a:lnTo>
                      <a:pt x="107" y="104"/>
                    </a:lnTo>
                    <a:lnTo>
                      <a:pt x="115" y="94"/>
                    </a:lnTo>
                    <a:lnTo>
                      <a:pt x="120" y="82"/>
                    </a:lnTo>
                    <a:lnTo>
                      <a:pt x="123" y="70"/>
                    </a:lnTo>
                    <a:lnTo>
                      <a:pt x="123" y="58"/>
                    </a:lnTo>
                    <a:lnTo>
                      <a:pt x="121" y="45"/>
                    </a:lnTo>
                    <a:lnTo>
                      <a:pt x="117" y="35"/>
                    </a:lnTo>
                    <a:lnTo>
                      <a:pt x="111" y="24"/>
                    </a:lnTo>
                    <a:lnTo>
                      <a:pt x="102" y="15"/>
                    </a:lnTo>
                    <a:lnTo>
                      <a:pt x="93" y="8"/>
                    </a:lnTo>
                    <a:lnTo>
                      <a:pt x="81" y="3"/>
                    </a:lnTo>
                    <a:lnTo>
                      <a:pt x="69" y="0"/>
                    </a:lnTo>
                    <a:lnTo>
                      <a:pt x="57" y="0"/>
                    </a:lnTo>
                    <a:lnTo>
                      <a:pt x="46" y="2"/>
                    </a:lnTo>
                    <a:lnTo>
                      <a:pt x="34" y="6"/>
                    </a:lnTo>
                    <a:lnTo>
                      <a:pt x="24" y="12"/>
                    </a:lnTo>
                    <a:lnTo>
                      <a:pt x="16" y="21"/>
                    </a:lnTo>
                    <a:lnTo>
                      <a:pt x="9" y="30"/>
                    </a:lnTo>
                    <a:lnTo>
                      <a:pt x="3" y="42"/>
                    </a:lnTo>
                    <a:lnTo>
                      <a:pt x="0" y="55"/>
                    </a:lnTo>
                    <a:lnTo>
                      <a:pt x="0" y="68"/>
                    </a:lnTo>
                    <a:lnTo>
                      <a:pt x="2" y="79"/>
                    </a:lnTo>
                    <a:lnTo>
                      <a:pt x="6" y="91"/>
                    </a:lnTo>
                    <a:lnTo>
                      <a:pt x="12" y="101"/>
                    </a:lnTo>
                    <a:lnTo>
                      <a:pt x="20" y="110"/>
                    </a:lnTo>
                    <a:lnTo>
                      <a:pt x="30" y="117"/>
                    </a:lnTo>
                    <a:lnTo>
                      <a:pt x="40" y="122"/>
                    </a:lnTo>
                    <a:lnTo>
                      <a:pt x="40" y="120"/>
                    </a:lnTo>
                    <a:lnTo>
                      <a:pt x="40" y="122"/>
                    </a:lnTo>
                    <a:close/>
                  </a:path>
                </a:pathLst>
              </a:custGeom>
              <a:solidFill>
                <a:srgbClr val="B26500"/>
              </a:solidFill>
              <a:ln w="9525">
                <a:noFill/>
                <a:round/>
                <a:headEnd/>
                <a:tailEnd/>
              </a:ln>
            </p:spPr>
            <p:txBody>
              <a:bodyPr/>
              <a:lstStyle/>
              <a:p>
                <a:endParaRPr lang="en-GB"/>
              </a:p>
            </p:txBody>
          </p:sp>
          <p:sp>
            <p:nvSpPr>
              <p:cNvPr id="47126" name="Freeform 23"/>
              <p:cNvSpPr>
                <a:spLocks/>
              </p:cNvSpPr>
              <p:nvPr/>
            </p:nvSpPr>
            <p:spPr bwMode="auto">
              <a:xfrm>
                <a:off x="1639" y="1590"/>
                <a:ext cx="1352" cy="356"/>
              </a:xfrm>
              <a:custGeom>
                <a:avLst/>
                <a:gdLst>
                  <a:gd name="T0" fmla="*/ 661 w 1352"/>
                  <a:gd name="T1" fmla="*/ 204 h 356"/>
                  <a:gd name="T2" fmla="*/ 643 w 1352"/>
                  <a:gd name="T3" fmla="*/ 200 h 356"/>
                  <a:gd name="T4" fmla="*/ 605 w 1352"/>
                  <a:gd name="T5" fmla="*/ 189 h 356"/>
                  <a:gd name="T6" fmla="*/ 575 w 1352"/>
                  <a:gd name="T7" fmla="*/ 176 h 356"/>
                  <a:gd name="T8" fmla="*/ 539 w 1352"/>
                  <a:gd name="T9" fmla="*/ 154 h 356"/>
                  <a:gd name="T10" fmla="*/ 504 w 1352"/>
                  <a:gd name="T11" fmla="*/ 140 h 356"/>
                  <a:gd name="T12" fmla="*/ 438 w 1352"/>
                  <a:gd name="T13" fmla="*/ 130 h 356"/>
                  <a:gd name="T14" fmla="*/ 368 w 1352"/>
                  <a:gd name="T15" fmla="*/ 138 h 356"/>
                  <a:gd name="T16" fmla="*/ 285 w 1352"/>
                  <a:gd name="T17" fmla="*/ 154 h 356"/>
                  <a:gd name="T18" fmla="*/ 240 w 1352"/>
                  <a:gd name="T19" fmla="*/ 160 h 356"/>
                  <a:gd name="T20" fmla="*/ 178 w 1352"/>
                  <a:gd name="T21" fmla="*/ 157 h 356"/>
                  <a:gd name="T22" fmla="*/ 138 w 1352"/>
                  <a:gd name="T23" fmla="*/ 148 h 356"/>
                  <a:gd name="T24" fmla="*/ 102 w 1352"/>
                  <a:gd name="T25" fmla="*/ 132 h 356"/>
                  <a:gd name="T26" fmla="*/ 69 w 1352"/>
                  <a:gd name="T27" fmla="*/ 111 h 356"/>
                  <a:gd name="T28" fmla="*/ 39 w 1352"/>
                  <a:gd name="T29" fmla="*/ 83 h 356"/>
                  <a:gd name="T30" fmla="*/ 12 w 1352"/>
                  <a:gd name="T31" fmla="*/ 49 h 356"/>
                  <a:gd name="T32" fmla="*/ 8 w 1352"/>
                  <a:gd name="T33" fmla="*/ 32 h 356"/>
                  <a:gd name="T34" fmla="*/ 17 w 1352"/>
                  <a:gd name="T35" fmla="*/ 34 h 356"/>
                  <a:gd name="T36" fmla="*/ 42 w 1352"/>
                  <a:gd name="T37" fmla="*/ 39 h 356"/>
                  <a:gd name="T38" fmla="*/ 62 w 1352"/>
                  <a:gd name="T39" fmla="*/ 43 h 356"/>
                  <a:gd name="T40" fmla="*/ 128 w 1352"/>
                  <a:gd name="T41" fmla="*/ 60 h 356"/>
                  <a:gd name="T42" fmla="*/ 182 w 1352"/>
                  <a:gd name="T43" fmla="*/ 64 h 356"/>
                  <a:gd name="T44" fmla="*/ 229 w 1352"/>
                  <a:gd name="T45" fmla="*/ 59 h 356"/>
                  <a:gd name="T46" fmla="*/ 269 w 1352"/>
                  <a:gd name="T47" fmla="*/ 47 h 356"/>
                  <a:gd name="T48" fmla="*/ 322 w 1352"/>
                  <a:gd name="T49" fmla="*/ 25 h 356"/>
                  <a:gd name="T50" fmla="*/ 372 w 1352"/>
                  <a:gd name="T51" fmla="*/ 7 h 356"/>
                  <a:gd name="T52" fmla="*/ 407 w 1352"/>
                  <a:gd name="T53" fmla="*/ 2 h 356"/>
                  <a:gd name="T54" fmla="*/ 460 w 1352"/>
                  <a:gd name="T55" fmla="*/ 3 h 356"/>
                  <a:gd name="T56" fmla="*/ 512 w 1352"/>
                  <a:gd name="T57" fmla="*/ 19 h 356"/>
                  <a:gd name="T58" fmla="*/ 596 w 1352"/>
                  <a:gd name="T59" fmla="*/ 59 h 356"/>
                  <a:gd name="T60" fmla="*/ 666 w 1352"/>
                  <a:gd name="T61" fmla="*/ 80 h 356"/>
                  <a:gd name="T62" fmla="*/ 743 w 1352"/>
                  <a:gd name="T63" fmla="*/ 93 h 356"/>
                  <a:gd name="T64" fmla="*/ 838 w 1352"/>
                  <a:gd name="T65" fmla="*/ 95 h 356"/>
                  <a:gd name="T66" fmla="*/ 911 w 1352"/>
                  <a:gd name="T67" fmla="*/ 93 h 356"/>
                  <a:gd name="T68" fmla="*/ 963 w 1352"/>
                  <a:gd name="T69" fmla="*/ 107 h 356"/>
                  <a:gd name="T70" fmla="*/ 1002 w 1352"/>
                  <a:gd name="T71" fmla="*/ 125 h 356"/>
                  <a:gd name="T72" fmla="*/ 1043 w 1352"/>
                  <a:gd name="T73" fmla="*/ 159 h 356"/>
                  <a:gd name="T74" fmla="*/ 1096 w 1352"/>
                  <a:gd name="T75" fmla="*/ 213 h 356"/>
                  <a:gd name="T76" fmla="*/ 1129 w 1352"/>
                  <a:gd name="T77" fmla="*/ 240 h 356"/>
                  <a:gd name="T78" fmla="*/ 1169 w 1352"/>
                  <a:gd name="T79" fmla="*/ 262 h 356"/>
                  <a:gd name="T80" fmla="*/ 1222 w 1352"/>
                  <a:gd name="T81" fmla="*/ 280 h 356"/>
                  <a:gd name="T82" fmla="*/ 1289 w 1352"/>
                  <a:gd name="T83" fmla="*/ 290 h 356"/>
                  <a:gd name="T84" fmla="*/ 1309 w 1352"/>
                  <a:gd name="T85" fmla="*/ 293 h 356"/>
                  <a:gd name="T86" fmla="*/ 1335 w 1352"/>
                  <a:gd name="T87" fmla="*/ 296 h 356"/>
                  <a:gd name="T88" fmla="*/ 1334 w 1352"/>
                  <a:gd name="T89" fmla="*/ 311 h 356"/>
                  <a:gd name="T90" fmla="*/ 1296 w 1352"/>
                  <a:gd name="T91" fmla="*/ 332 h 356"/>
                  <a:gd name="T92" fmla="*/ 1258 w 1352"/>
                  <a:gd name="T93" fmla="*/ 347 h 356"/>
                  <a:gd name="T94" fmla="*/ 1218 w 1352"/>
                  <a:gd name="T95" fmla="*/ 355 h 356"/>
                  <a:gd name="T96" fmla="*/ 1179 w 1352"/>
                  <a:gd name="T97" fmla="*/ 355 h 356"/>
                  <a:gd name="T98" fmla="*/ 1138 w 1352"/>
                  <a:gd name="T99" fmla="*/ 349 h 356"/>
                  <a:gd name="T100" fmla="*/ 1099 w 1352"/>
                  <a:gd name="T101" fmla="*/ 336 h 356"/>
                  <a:gd name="T102" fmla="*/ 1059 w 1352"/>
                  <a:gd name="T103" fmla="*/ 316 h 356"/>
                  <a:gd name="T104" fmla="*/ 1021 w 1352"/>
                  <a:gd name="T105" fmla="*/ 292 h 356"/>
                  <a:gd name="T106" fmla="*/ 986 w 1352"/>
                  <a:gd name="T107" fmla="*/ 268 h 356"/>
                  <a:gd name="T108" fmla="*/ 939 w 1352"/>
                  <a:gd name="T109" fmla="*/ 239 h 356"/>
                  <a:gd name="T110" fmla="*/ 878 w 1352"/>
                  <a:gd name="T111" fmla="*/ 213 h 356"/>
                  <a:gd name="T112" fmla="*/ 844 w 1352"/>
                  <a:gd name="T113" fmla="*/ 208 h 356"/>
                  <a:gd name="T114" fmla="*/ 806 w 1352"/>
                  <a:gd name="T115" fmla="*/ 208 h 356"/>
                  <a:gd name="T116" fmla="*/ 764 w 1352"/>
                  <a:gd name="T117" fmla="*/ 214 h 356"/>
                  <a:gd name="T118" fmla="*/ 740 w 1352"/>
                  <a:gd name="T119" fmla="*/ 217 h 356"/>
                  <a:gd name="T120" fmla="*/ 710 w 1352"/>
                  <a:gd name="T121" fmla="*/ 213 h 356"/>
                  <a:gd name="T122" fmla="*/ 684 w 1352"/>
                  <a:gd name="T123" fmla="*/ 208 h 356"/>
                  <a:gd name="T124" fmla="*/ 667 w 1352"/>
                  <a:gd name="T125" fmla="*/ 202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2"/>
                  <a:gd name="T190" fmla="*/ 0 h 356"/>
                  <a:gd name="T191" fmla="*/ 1352 w 1352"/>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2" h="356">
                    <a:moveTo>
                      <a:pt x="667" y="205"/>
                    </a:moveTo>
                    <a:lnTo>
                      <a:pt x="661" y="204"/>
                    </a:lnTo>
                    <a:lnTo>
                      <a:pt x="652" y="202"/>
                    </a:lnTo>
                    <a:lnTo>
                      <a:pt x="643" y="200"/>
                    </a:lnTo>
                    <a:lnTo>
                      <a:pt x="631" y="197"/>
                    </a:lnTo>
                    <a:lnTo>
                      <a:pt x="605" y="189"/>
                    </a:lnTo>
                    <a:lnTo>
                      <a:pt x="591" y="183"/>
                    </a:lnTo>
                    <a:lnTo>
                      <a:pt x="575" y="176"/>
                    </a:lnTo>
                    <a:lnTo>
                      <a:pt x="557" y="164"/>
                    </a:lnTo>
                    <a:lnTo>
                      <a:pt x="539" y="154"/>
                    </a:lnTo>
                    <a:lnTo>
                      <a:pt x="521" y="146"/>
                    </a:lnTo>
                    <a:lnTo>
                      <a:pt x="504" y="140"/>
                    </a:lnTo>
                    <a:lnTo>
                      <a:pt x="471" y="132"/>
                    </a:lnTo>
                    <a:lnTo>
                      <a:pt x="438" y="130"/>
                    </a:lnTo>
                    <a:lnTo>
                      <a:pt x="404" y="132"/>
                    </a:lnTo>
                    <a:lnTo>
                      <a:pt x="368" y="138"/>
                    </a:lnTo>
                    <a:lnTo>
                      <a:pt x="329" y="145"/>
                    </a:lnTo>
                    <a:lnTo>
                      <a:pt x="285" y="154"/>
                    </a:lnTo>
                    <a:lnTo>
                      <a:pt x="263" y="158"/>
                    </a:lnTo>
                    <a:lnTo>
                      <a:pt x="240" y="160"/>
                    </a:lnTo>
                    <a:lnTo>
                      <a:pt x="198" y="160"/>
                    </a:lnTo>
                    <a:lnTo>
                      <a:pt x="178" y="157"/>
                    </a:lnTo>
                    <a:lnTo>
                      <a:pt x="157" y="154"/>
                    </a:lnTo>
                    <a:lnTo>
                      <a:pt x="138" y="148"/>
                    </a:lnTo>
                    <a:lnTo>
                      <a:pt x="120" y="141"/>
                    </a:lnTo>
                    <a:lnTo>
                      <a:pt x="102" y="132"/>
                    </a:lnTo>
                    <a:lnTo>
                      <a:pt x="85" y="123"/>
                    </a:lnTo>
                    <a:lnTo>
                      <a:pt x="69" y="111"/>
                    </a:lnTo>
                    <a:lnTo>
                      <a:pt x="53" y="98"/>
                    </a:lnTo>
                    <a:lnTo>
                      <a:pt x="39" y="83"/>
                    </a:lnTo>
                    <a:lnTo>
                      <a:pt x="24" y="67"/>
                    </a:lnTo>
                    <a:lnTo>
                      <a:pt x="12" y="49"/>
                    </a:lnTo>
                    <a:lnTo>
                      <a:pt x="0" y="30"/>
                    </a:lnTo>
                    <a:lnTo>
                      <a:pt x="8" y="32"/>
                    </a:lnTo>
                    <a:lnTo>
                      <a:pt x="13" y="33"/>
                    </a:lnTo>
                    <a:lnTo>
                      <a:pt x="17" y="34"/>
                    </a:lnTo>
                    <a:lnTo>
                      <a:pt x="30" y="37"/>
                    </a:lnTo>
                    <a:lnTo>
                      <a:pt x="42" y="39"/>
                    </a:lnTo>
                    <a:lnTo>
                      <a:pt x="51" y="41"/>
                    </a:lnTo>
                    <a:lnTo>
                      <a:pt x="62" y="43"/>
                    </a:lnTo>
                    <a:lnTo>
                      <a:pt x="96" y="54"/>
                    </a:lnTo>
                    <a:lnTo>
                      <a:pt x="128" y="60"/>
                    </a:lnTo>
                    <a:lnTo>
                      <a:pt x="156" y="63"/>
                    </a:lnTo>
                    <a:lnTo>
                      <a:pt x="182" y="64"/>
                    </a:lnTo>
                    <a:lnTo>
                      <a:pt x="206" y="62"/>
                    </a:lnTo>
                    <a:lnTo>
                      <a:pt x="229" y="59"/>
                    </a:lnTo>
                    <a:lnTo>
                      <a:pt x="250" y="54"/>
                    </a:lnTo>
                    <a:lnTo>
                      <a:pt x="269" y="47"/>
                    </a:lnTo>
                    <a:lnTo>
                      <a:pt x="305" y="32"/>
                    </a:lnTo>
                    <a:lnTo>
                      <a:pt x="322" y="25"/>
                    </a:lnTo>
                    <a:lnTo>
                      <a:pt x="339" y="19"/>
                    </a:lnTo>
                    <a:lnTo>
                      <a:pt x="372" y="7"/>
                    </a:lnTo>
                    <a:lnTo>
                      <a:pt x="389" y="3"/>
                    </a:lnTo>
                    <a:lnTo>
                      <a:pt x="407" y="2"/>
                    </a:lnTo>
                    <a:lnTo>
                      <a:pt x="433" y="0"/>
                    </a:lnTo>
                    <a:lnTo>
                      <a:pt x="460" y="3"/>
                    </a:lnTo>
                    <a:lnTo>
                      <a:pt x="486" y="8"/>
                    </a:lnTo>
                    <a:lnTo>
                      <a:pt x="512" y="19"/>
                    </a:lnTo>
                    <a:lnTo>
                      <a:pt x="552" y="40"/>
                    </a:lnTo>
                    <a:lnTo>
                      <a:pt x="596" y="59"/>
                    </a:lnTo>
                    <a:lnTo>
                      <a:pt x="641" y="74"/>
                    </a:lnTo>
                    <a:lnTo>
                      <a:pt x="666" y="80"/>
                    </a:lnTo>
                    <a:lnTo>
                      <a:pt x="691" y="86"/>
                    </a:lnTo>
                    <a:lnTo>
                      <a:pt x="743" y="93"/>
                    </a:lnTo>
                    <a:lnTo>
                      <a:pt x="791" y="96"/>
                    </a:lnTo>
                    <a:lnTo>
                      <a:pt x="838" y="95"/>
                    </a:lnTo>
                    <a:lnTo>
                      <a:pt x="884" y="92"/>
                    </a:lnTo>
                    <a:lnTo>
                      <a:pt x="911" y="93"/>
                    </a:lnTo>
                    <a:lnTo>
                      <a:pt x="937" y="98"/>
                    </a:lnTo>
                    <a:lnTo>
                      <a:pt x="963" y="107"/>
                    </a:lnTo>
                    <a:lnTo>
                      <a:pt x="986" y="116"/>
                    </a:lnTo>
                    <a:lnTo>
                      <a:pt x="1002" y="125"/>
                    </a:lnTo>
                    <a:lnTo>
                      <a:pt x="1016" y="134"/>
                    </a:lnTo>
                    <a:lnTo>
                      <a:pt x="1043" y="159"/>
                    </a:lnTo>
                    <a:lnTo>
                      <a:pt x="1068" y="185"/>
                    </a:lnTo>
                    <a:lnTo>
                      <a:pt x="1096" y="213"/>
                    </a:lnTo>
                    <a:lnTo>
                      <a:pt x="1111" y="227"/>
                    </a:lnTo>
                    <a:lnTo>
                      <a:pt x="1129" y="240"/>
                    </a:lnTo>
                    <a:lnTo>
                      <a:pt x="1148" y="251"/>
                    </a:lnTo>
                    <a:lnTo>
                      <a:pt x="1169" y="262"/>
                    </a:lnTo>
                    <a:lnTo>
                      <a:pt x="1195" y="272"/>
                    </a:lnTo>
                    <a:lnTo>
                      <a:pt x="1222" y="280"/>
                    </a:lnTo>
                    <a:lnTo>
                      <a:pt x="1254" y="285"/>
                    </a:lnTo>
                    <a:lnTo>
                      <a:pt x="1289" y="290"/>
                    </a:lnTo>
                    <a:lnTo>
                      <a:pt x="1300" y="291"/>
                    </a:lnTo>
                    <a:lnTo>
                      <a:pt x="1309" y="293"/>
                    </a:lnTo>
                    <a:lnTo>
                      <a:pt x="1322" y="295"/>
                    </a:lnTo>
                    <a:lnTo>
                      <a:pt x="1335" y="296"/>
                    </a:lnTo>
                    <a:lnTo>
                      <a:pt x="1352" y="298"/>
                    </a:lnTo>
                    <a:lnTo>
                      <a:pt x="1334" y="311"/>
                    </a:lnTo>
                    <a:lnTo>
                      <a:pt x="1315" y="323"/>
                    </a:lnTo>
                    <a:lnTo>
                      <a:pt x="1296" y="332"/>
                    </a:lnTo>
                    <a:lnTo>
                      <a:pt x="1277" y="341"/>
                    </a:lnTo>
                    <a:lnTo>
                      <a:pt x="1258" y="347"/>
                    </a:lnTo>
                    <a:lnTo>
                      <a:pt x="1237" y="351"/>
                    </a:lnTo>
                    <a:lnTo>
                      <a:pt x="1218" y="355"/>
                    </a:lnTo>
                    <a:lnTo>
                      <a:pt x="1198" y="356"/>
                    </a:lnTo>
                    <a:lnTo>
                      <a:pt x="1179" y="355"/>
                    </a:lnTo>
                    <a:lnTo>
                      <a:pt x="1159" y="352"/>
                    </a:lnTo>
                    <a:lnTo>
                      <a:pt x="1138" y="349"/>
                    </a:lnTo>
                    <a:lnTo>
                      <a:pt x="1118" y="343"/>
                    </a:lnTo>
                    <a:lnTo>
                      <a:pt x="1099" y="336"/>
                    </a:lnTo>
                    <a:lnTo>
                      <a:pt x="1079" y="327"/>
                    </a:lnTo>
                    <a:lnTo>
                      <a:pt x="1059" y="316"/>
                    </a:lnTo>
                    <a:lnTo>
                      <a:pt x="1039" y="305"/>
                    </a:lnTo>
                    <a:lnTo>
                      <a:pt x="1021" y="292"/>
                    </a:lnTo>
                    <a:lnTo>
                      <a:pt x="1003" y="280"/>
                    </a:lnTo>
                    <a:lnTo>
                      <a:pt x="986" y="268"/>
                    </a:lnTo>
                    <a:lnTo>
                      <a:pt x="970" y="258"/>
                    </a:lnTo>
                    <a:lnTo>
                      <a:pt x="939" y="239"/>
                    </a:lnTo>
                    <a:lnTo>
                      <a:pt x="910" y="224"/>
                    </a:lnTo>
                    <a:lnTo>
                      <a:pt x="878" y="213"/>
                    </a:lnTo>
                    <a:lnTo>
                      <a:pt x="862" y="210"/>
                    </a:lnTo>
                    <a:lnTo>
                      <a:pt x="844" y="208"/>
                    </a:lnTo>
                    <a:lnTo>
                      <a:pt x="826" y="207"/>
                    </a:lnTo>
                    <a:lnTo>
                      <a:pt x="806" y="208"/>
                    </a:lnTo>
                    <a:lnTo>
                      <a:pt x="786" y="210"/>
                    </a:lnTo>
                    <a:lnTo>
                      <a:pt x="764" y="214"/>
                    </a:lnTo>
                    <a:lnTo>
                      <a:pt x="752" y="216"/>
                    </a:lnTo>
                    <a:lnTo>
                      <a:pt x="740" y="217"/>
                    </a:lnTo>
                    <a:lnTo>
                      <a:pt x="720" y="215"/>
                    </a:lnTo>
                    <a:lnTo>
                      <a:pt x="710" y="213"/>
                    </a:lnTo>
                    <a:lnTo>
                      <a:pt x="698" y="210"/>
                    </a:lnTo>
                    <a:lnTo>
                      <a:pt x="684" y="208"/>
                    </a:lnTo>
                    <a:lnTo>
                      <a:pt x="667" y="205"/>
                    </a:lnTo>
                    <a:lnTo>
                      <a:pt x="667" y="202"/>
                    </a:lnTo>
                    <a:lnTo>
                      <a:pt x="667" y="205"/>
                    </a:lnTo>
                    <a:close/>
                  </a:path>
                </a:pathLst>
              </a:custGeom>
              <a:solidFill>
                <a:srgbClr val="0C0000"/>
              </a:solidFill>
              <a:ln w="9525">
                <a:noFill/>
                <a:round/>
                <a:headEnd/>
                <a:tailEnd/>
              </a:ln>
            </p:spPr>
            <p:txBody>
              <a:bodyPr/>
              <a:lstStyle/>
              <a:p>
                <a:endParaRPr lang="en-GB"/>
              </a:p>
            </p:txBody>
          </p:sp>
          <p:sp>
            <p:nvSpPr>
              <p:cNvPr id="47127" name="Freeform 24"/>
              <p:cNvSpPr>
                <a:spLocks/>
              </p:cNvSpPr>
              <p:nvPr/>
            </p:nvSpPr>
            <p:spPr bwMode="auto">
              <a:xfrm>
                <a:off x="1635" y="1527"/>
                <a:ext cx="123" cy="124"/>
              </a:xfrm>
              <a:custGeom>
                <a:avLst/>
                <a:gdLst>
                  <a:gd name="T0" fmla="*/ 57 w 123"/>
                  <a:gd name="T1" fmla="*/ 124 h 124"/>
                  <a:gd name="T2" fmla="*/ 44 w 123"/>
                  <a:gd name="T3" fmla="*/ 122 h 124"/>
                  <a:gd name="T4" fmla="*/ 33 w 123"/>
                  <a:gd name="T5" fmla="*/ 118 h 124"/>
                  <a:gd name="T6" fmla="*/ 22 w 123"/>
                  <a:gd name="T7" fmla="*/ 111 h 124"/>
                  <a:gd name="T8" fmla="*/ 13 w 123"/>
                  <a:gd name="T9" fmla="*/ 104 h 124"/>
                  <a:gd name="T10" fmla="*/ 7 w 123"/>
                  <a:gd name="T11" fmla="*/ 93 h 124"/>
                  <a:gd name="T12" fmla="*/ 2 w 123"/>
                  <a:gd name="T13" fmla="*/ 83 h 124"/>
                  <a:gd name="T14" fmla="*/ 0 w 123"/>
                  <a:gd name="T15" fmla="*/ 70 h 124"/>
                  <a:gd name="T16" fmla="*/ 0 w 123"/>
                  <a:gd name="T17" fmla="*/ 57 h 124"/>
                  <a:gd name="T18" fmla="*/ 2 w 123"/>
                  <a:gd name="T19" fmla="*/ 45 h 124"/>
                  <a:gd name="T20" fmla="*/ 6 w 123"/>
                  <a:gd name="T21" fmla="*/ 34 h 124"/>
                  <a:gd name="T22" fmla="*/ 12 w 123"/>
                  <a:gd name="T23" fmla="*/ 24 h 124"/>
                  <a:gd name="T24" fmla="*/ 20 w 123"/>
                  <a:gd name="T25" fmla="*/ 16 h 124"/>
                  <a:gd name="T26" fmla="*/ 29 w 123"/>
                  <a:gd name="T27" fmla="*/ 8 h 124"/>
                  <a:gd name="T28" fmla="*/ 41 w 123"/>
                  <a:gd name="T29" fmla="*/ 3 h 124"/>
                  <a:gd name="T30" fmla="*/ 53 w 123"/>
                  <a:gd name="T31" fmla="*/ 0 h 124"/>
                  <a:gd name="T32" fmla="*/ 66 w 123"/>
                  <a:gd name="T33" fmla="*/ 0 h 124"/>
                  <a:gd name="T34" fmla="*/ 77 w 123"/>
                  <a:gd name="T35" fmla="*/ 2 h 124"/>
                  <a:gd name="T36" fmla="*/ 89 w 123"/>
                  <a:gd name="T37" fmla="*/ 6 h 124"/>
                  <a:gd name="T38" fmla="*/ 99 w 123"/>
                  <a:gd name="T39" fmla="*/ 13 h 124"/>
                  <a:gd name="T40" fmla="*/ 107 w 123"/>
                  <a:gd name="T41" fmla="*/ 22 h 124"/>
                  <a:gd name="T42" fmla="*/ 115 w 123"/>
                  <a:gd name="T43" fmla="*/ 32 h 124"/>
                  <a:gd name="T44" fmla="*/ 120 w 123"/>
                  <a:gd name="T45" fmla="*/ 42 h 124"/>
                  <a:gd name="T46" fmla="*/ 123 w 123"/>
                  <a:gd name="T47" fmla="*/ 54 h 124"/>
                  <a:gd name="T48" fmla="*/ 123 w 123"/>
                  <a:gd name="T49" fmla="*/ 67 h 124"/>
                  <a:gd name="T50" fmla="*/ 121 w 123"/>
                  <a:gd name="T51" fmla="*/ 79 h 124"/>
                  <a:gd name="T52" fmla="*/ 117 w 123"/>
                  <a:gd name="T53" fmla="*/ 91 h 124"/>
                  <a:gd name="T54" fmla="*/ 110 w 123"/>
                  <a:gd name="T55" fmla="*/ 102 h 124"/>
                  <a:gd name="T56" fmla="*/ 102 w 123"/>
                  <a:gd name="T57" fmla="*/ 110 h 124"/>
                  <a:gd name="T58" fmla="*/ 92 w 123"/>
                  <a:gd name="T59" fmla="*/ 117 h 124"/>
                  <a:gd name="T60" fmla="*/ 80 w 123"/>
                  <a:gd name="T61" fmla="*/ 122 h 124"/>
                  <a:gd name="T62" fmla="*/ 69 w 123"/>
                  <a:gd name="T63" fmla="*/ 124 h 124"/>
                  <a:gd name="T64" fmla="*/ 55 w 123"/>
                  <a:gd name="T65" fmla="*/ 124 h 124"/>
                  <a:gd name="T66" fmla="*/ 57 w 123"/>
                  <a:gd name="T67" fmla="*/ 124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24"/>
                  <a:gd name="T104" fmla="*/ 123 w 123"/>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24">
                    <a:moveTo>
                      <a:pt x="57" y="124"/>
                    </a:moveTo>
                    <a:lnTo>
                      <a:pt x="44" y="122"/>
                    </a:lnTo>
                    <a:lnTo>
                      <a:pt x="33" y="118"/>
                    </a:lnTo>
                    <a:lnTo>
                      <a:pt x="22" y="111"/>
                    </a:lnTo>
                    <a:lnTo>
                      <a:pt x="13" y="104"/>
                    </a:lnTo>
                    <a:lnTo>
                      <a:pt x="7" y="93"/>
                    </a:lnTo>
                    <a:lnTo>
                      <a:pt x="2" y="83"/>
                    </a:lnTo>
                    <a:lnTo>
                      <a:pt x="0" y="70"/>
                    </a:lnTo>
                    <a:lnTo>
                      <a:pt x="0" y="57"/>
                    </a:lnTo>
                    <a:lnTo>
                      <a:pt x="2" y="45"/>
                    </a:lnTo>
                    <a:lnTo>
                      <a:pt x="6" y="34"/>
                    </a:lnTo>
                    <a:lnTo>
                      <a:pt x="12" y="24"/>
                    </a:lnTo>
                    <a:lnTo>
                      <a:pt x="20" y="16"/>
                    </a:lnTo>
                    <a:lnTo>
                      <a:pt x="29" y="8"/>
                    </a:lnTo>
                    <a:lnTo>
                      <a:pt x="41" y="3"/>
                    </a:lnTo>
                    <a:lnTo>
                      <a:pt x="53" y="0"/>
                    </a:lnTo>
                    <a:lnTo>
                      <a:pt x="66" y="0"/>
                    </a:lnTo>
                    <a:lnTo>
                      <a:pt x="77" y="2"/>
                    </a:lnTo>
                    <a:lnTo>
                      <a:pt x="89" y="6"/>
                    </a:lnTo>
                    <a:lnTo>
                      <a:pt x="99" y="13"/>
                    </a:lnTo>
                    <a:lnTo>
                      <a:pt x="107" y="22"/>
                    </a:lnTo>
                    <a:lnTo>
                      <a:pt x="115" y="32"/>
                    </a:lnTo>
                    <a:lnTo>
                      <a:pt x="120" y="42"/>
                    </a:lnTo>
                    <a:lnTo>
                      <a:pt x="123" y="54"/>
                    </a:lnTo>
                    <a:lnTo>
                      <a:pt x="123" y="67"/>
                    </a:lnTo>
                    <a:lnTo>
                      <a:pt x="121" y="79"/>
                    </a:lnTo>
                    <a:lnTo>
                      <a:pt x="117" y="91"/>
                    </a:lnTo>
                    <a:lnTo>
                      <a:pt x="110" y="102"/>
                    </a:lnTo>
                    <a:lnTo>
                      <a:pt x="102" y="110"/>
                    </a:lnTo>
                    <a:lnTo>
                      <a:pt x="92" y="117"/>
                    </a:lnTo>
                    <a:lnTo>
                      <a:pt x="80" y="122"/>
                    </a:lnTo>
                    <a:lnTo>
                      <a:pt x="69" y="124"/>
                    </a:lnTo>
                    <a:lnTo>
                      <a:pt x="55" y="124"/>
                    </a:lnTo>
                    <a:lnTo>
                      <a:pt x="57" y="124"/>
                    </a:lnTo>
                    <a:close/>
                  </a:path>
                </a:pathLst>
              </a:custGeom>
              <a:solidFill>
                <a:srgbClr val="B26500"/>
              </a:solidFill>
              <a:ln w="9525">
                <a:noFill/>
                <a:round/>
                <a:headEnd/>
                <a:tailEnd/>
              </a:ln>
            </p:spPr>
            <p:txBody>
              <a:bodyPr/>
              <a:lstStyle/>
              <a:p>
                <a:endParaRPr lang="en-GB"/>
              </a:p>
            </p:txBody>
          </p:sp>
          <p:sp>
            <p:nvSpPr>
              <p:cNvPr id="47128" name="Freeform 25"/>
              <p:cNvSpPr>
                <a:spLocks/>
              </p:cNvSpPr>
              <p:nvPr/>
            </p:nvSpPr>
            <p:spPr bwMode="auto">
              <a:xfrm>
                <a:off x="1418" y="1671"/>
                <a:ext cx="537" cy="683"/>
              </a:xfrm>
              <a:custGeom>
                <a:avLst/>
                <a:gdLst>
                  <a:gd name="T0" fmla="*/ 249 w 537"/>
                  <a:gd name="T1" fmla="*/ 10 h 683"/>
                  <a:gd name="T2" fmla="*/ 242 w 537"/>
                  <a:gd name="T3" fmla="*/ 10 h 683"/>
                  <a:gd name="T4" fmla="*/ 529 w 537"/>
                  <a:gd name="T5" fmla="*/ 681 h 683"/>
                  <a:gd name="T6" fmla="*/ 533 w 537"/>
                  <a:gd name="T7" fmla="*/ 677 h 683"/>
                  <a:gd name="T8" fmla="*/ 4 w 537"/>
                  <a:gd name="T9" fmla="*/ 677 h 683"/>
                  <a:gd name="T10" fmla="*/ 7 w 537"/>
                  <a:gd name="T11" fmla="*/ 681 h 683"/>
                  <a:gd name="T12" fmla="*/ 249 w 537"/>
                  <a:gd name="T13" fmla="*/ 10 h 683"/>
                  <a:gd name="T14" fmla="*/ 245 w 537"/>
                  <a:gd name="T15" fmla="*/ 0 h 683"/>
                  <a:gd name="T16" fmla="*/ 0 w 537"/>
                  <a:gd name="T17" fmla="*/ 683 h 683"/>
                  <a:gd name="T18" fmla="*/ 537 w 537"/>
                  <a:gd name="T19" fmla="*/ 683 h 683"/>
                  <a:gd name="T20" fmla="*/ 245 w 537"/>
                  <a:gd name="T21" fmla="*/ 0 h 683"/>
                  <a:gd name="T22" fmla="*/ 249 w 537"/>
                  <a:gd name="T23" fmla="*/ 10 h 6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
                  <a:gd name="T37" fmla="*/ 0 h 683"/>
                  <a:gd name="T38" fmla="*/ 537 w 537"/>
                  <a:gd name="T39" fmla="*/ 683 h 6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 h="683">
                    <a:moveTo>
                      <a:pt x="249" y="10"/>
                    </a:moveTo>
                    <a:lnTo>
                      <a:pt x="242" y="10"/>
                    </a:lnTo>
                    <a:lnTo>
                      <a:pt x="529" y="681"/>
                    </a:lnTo>
                    <a:lnTo>
                      <a:pt x="533" y="677"/>
                    </a:lnTo>
                    <a:lnTo>
                      <a:pt x="4" y="677"/>
                    </a:lnTo>
                    <a:lnTo>
                      <a:pt x="7" y="681"/>
                    </a:lnTo>
                    <a:lnTo>
                      <a:pt x="249" y="10"/>
                    </a:lnTo>
                    <a:lnTo>
                      <a:pt x="245" y="0"/>
                    </a:lnTo>
                    <a:lnTo>
                      <a:pt x="0" y="683"/>
                    </a:lnTo>
                    <a:lnTo>
                      <a:pt x="537" y="683"/>
                    </a:lnTo>
                    <a:lnTo>
                      <a:pt x="245" y="0"/>
                    </a:lnTo>
                    <a:lnTo>
                      <a:pt x="249" y="10"/>
                    </a:lnTo>
                    <a:close/>
                  </a:path>
                </a:pathLst>
              </a:custGeom>
              <a:solidFill>
                <a:srgbClr val="B26500"/>
              </a:solidFill>
              <a:ln w="9525">
                <a:noFill/>
                <a:round/>
                <a:headEnd/>
                <a:tailEnd/>
              </a:ln>
            </p:spPr>
            <p:txBody>
              <a:bodyPr/>
              <a:lstStyle/>
              <a:p>
                <a:endParaRPr lang="en-GB"/>
              </a:p>
            </p:txBody>
          </p:sp>
          <p:sp>
            <p:nvSpPr>
              <p:cNvPr id="47129" name="Freeform 26"/>
              <p:cNvSpPr>
                <a:spLocks/>
              </p:cNvSpPr>
              <p:nvPr/>
            </p:nvSpPr>
            <p:spPr bwMode="auto">
              <a:xfrm>
                <a:off x="1660" y="1684"/>
                <a:ext cx="9" cy="667"/>
              </a:xfrm>
              <a:custGeom>
                <a:avLst/>
                <a:gdLst>
                  <a:gd name="T0" fmla="*/ 0 w 9"/>
                  <a:gd name="T1" fmla="*/ 0 h 667"/>
                  <a:gd name="T2" fmla="*/ 2 w 9"/>
                  <a:gd name="T3" fmla="*/ 667 h 667"/>
                  <a:gd name="T4" fmla="*/ 9 w 9"/>
                  <a:gd name="T5" fmla="*/ 667 h 667"/>
                  <a:gd name="T6" fmla="*/ 7 w 9"/>
                  <a:gd name="T7" fmla="*/ 0 h 667"/>
                  <a:gd name="T8" fmla="*/ 0 w 9"/>
                  <a:gd name="T9" fmla="*/ 0 h 667"/>
                  <a:gd name="T10" fmla="*/ 0 60000 65536"/>
                  <a:gd name="T11" fmla="*/ 0 60000 65536"/>
                  <a:gd name="T12" fmla="*/ 0 60000 65536"/>
                  <a:gd name="T13" fmla="*/ 0 60000 65536"/>
                  <a:gd name="T14" fmla="*/ 0 60000 65536"/>
                  <a:gd name="T15" fmla="*/ 0 w 9"/>
                  <a:gd name="T16" fmla="*/ 0 h 667"/>
                  <a:gd name="T17" fmla="*/ 9 w 9"/>
                  <a:gd name="T18" fmla="*/ 667 h 667"/>
                </a:gdLst>
                <a:ahLst/>
                <a:cxnLst>
                  <a:cxn ang="T10">
                    <a:pos x="T0" y="T1"/>
                  </a:cxn>
                  <a:cxn ang="T11">
                    <a:pos x="T2" y="T3"/>
                  </a:cxn>
                  <a:cxn ang="T12">
                    <a:pos x="T4" y="T5"/>
                  </a:cxn>
                  <a:cxn ang="T13">
                    <a:pos x="T6" y="T7"/>
                  </a:cxn>
                  <a:cxn ang="T14">
                    <a:pos x="T8" y="T9"/>
                  </a:cxn>
                </a:cxnLst>
                <a:rect l="T15" t="T16" r="T17" b="T18"/>
                <a:pathLst>
                  <a:path w="9" h="667">
                    <a:moveTo>
                      <a:pt x="0" y="0"/>
                    </a:moveTo>
                    <a:lnTo>
                      <a:pt x="2" y="667"/>
                    </a:lnTo>
                    <a:lnTo>
                      <a:pt x="9" y="667"/>
                    </a:lnTo>
                    <a:lnTo>
                      <a:pt x="7" y="0"/>
                    </a:lnTo>
                    <a:lnTo>
                      <a:pt x="0" y="0"/>
                    </a:lnTo>
                    <a:close/>
                  </a:path>
                </a:pathLst>
              </a:custGeom>
              <a:solidFill>
                <a:srgbClr val="B26500"/>
              </a:solidFill>
              <a:ln w="9525">
                <a:noFill/>
                <a:round/>
                <a:headEnd/>
                <a:tailEnd/>
              </a:ln>
            </p:spPr>
            <p:txBody>
              <a:bodyPr/>
              <a:lstStyle/>
              <a:p>
                <a:endParaRPr lang="en-GB"/>
              </a:p>
            </p:txBody>
          </p:sp>
          <p:sp>
            <p:nvSpPr>
              <p:cNvPr id="47130" name="Freeform 27"/>
              <p:cNvSpPr>
                <a:spLocks/>
              </p:cNvSpPr>
              <p:nvPr/>
            </p:nvSpPr>
            <p:spPr bwMode="auto">
              <a:xfrm>
                <a:off x="1293" y="2346"/>
                <a:ext cx="764" cy="41"/>
              </a:xfrm>
              <a:custGeom>
                <a:avLst/>
                <a:gdLst>
                  <a:gd name="T0" fmla="*/ 764 w 764"/>
                  <a:gd name="T1" fmla="*/ 36 h 41"/>
                  <a:gd name="T2" fmla="*/ 764 w 764"/>
                  <a:gd name="T3" fmla="*/ 0 h 41"/>
                  <a:gd name="T4" fmla="*/ 0 w 764"/>
                  <a:gd name="T5" fmla="*/ 5 h 41"/>
                  <a:gd name="T6" fmla="*/ 0 w 764"/>
                  <a:gd name="T7" fmla="*/ 41 h 41"/>
                  <a:gd name="T8" fmla="*/ 764 w 764"/>
                  <a:gd name="T9" fmla="*/ 36 h 41"/>
                  <a:gd name="T10" fmla="*/ 0 60000 65536"/>
                  <a:gd name="T11" fmla="*/ 0 60000 65536"/>
                  <a:gd name="T12" fmla="*/ 0 60000 65536"/>
                  <a:gd name="T13" fmla="*/ 0 60000 65536"/>
                  <a:gd name="T14" fmla="*/ 0 60000 65536"/>
                  <a:gd name="T15" fmla="*/ 0 w 764"/>
                  <a:gd name="T16" fmla="*/ 0 h 41"/>
                  <a:gd name="T17" fmla="*/ 764 w 764"/>
                  <a:gd name="T18" fmla="*/ 41 h 41"/>
                </a:gdLst>
                <a:ahLst/>
                <a:cxnLst>
                  <a:cxn ang="T10">
                    <a:pos x="T0" y="T1"/>
                  </a:cxn>
                  <a:cxn ang="T11">
                    <a:pos x="T2" y="T3"/>
                  </a:cxn>
                  <a:cxn ang="T12">
                    <a:pos x="T4" y="T5"/>
                  </a:cxn>
                  <a:cxn ang="T13">
                    <a:pos x="T6" y="T7"/>
                  </a:cxn>
                  <a:cxn ang="T14">
                    <a:pos x="T8" y="T9"/>
                  </a:cxn>
                </a:cxnLst>
                <a:rect l="T15" t="T16" r="T17" b="T18"/>
                <a:pathLst>
                  <a:path w="764" h="41">
                    <a:moveTo>
                      <a:pt x="764" y="36"/>
                    </a:moveTo>
                    <a:lnTo>
                      <a:pt x="764" y="0"/>
                    </a:lnTo>
                    <a:lnTo>
                      <a:pt x="0" y="5"/>
                    </a:lnTo>
                    <a:lnTo>
                      <a:pt x="0" y="41"/>
                    </a:lnTo>
                    <a:lnTo>
                      <a:pt x="764" y="36"/>
                    </a:lnTo>
                    <a:close/>
                  </a:path>
                </a:pathLst>
              </a:custGeom>
              <a:solidFill>
                <a:srgbClr val="B26500"/>
              </a:solidFill>
              <a:ln w="9525">
                <a:noFill/>
                <a:round/>
                <a:headEnd/>
                <a:tailEnd/>
              </a:ln>
            </p:spPr>
            <p:txBody>
              <a:bodyPr/>
              <a:lstStyle/>
              <a:p>
                <a:endParaRPr lang="en-GB"/>
              </a:p>
            </p:txBody>
          </p:sp>
          <p:sp>
            <p:nvSpPr>
              <p:cNvPr id="47131" name="Freeform 28"/>
              <p:cNvSpPr>
                <a:spLocks/>
              </p:cNvSpPr>
              <p:nvPr/>
            </p:nvSpPr>
            <p:spPr bwMode="auto">
              <a:xfrm>
                <a:off x="1381" y="2367"/>
                <a:ext cx="594" cy="55"/>
              </a:xfrm>
              <a:custGeom>
                <a:avLst/>
                <a:gdLst>
                  <a:gd name="T0" fmla="*/ 594 w 594"/>
                  <a:gd name="T1" fmla="*/ 53 h 55"/>
                  <a:gd name="T2" fmla="*/ 592 w 594"/>
                  <a:gd name="T3" fmla="*/ 0 h 55"/>
                  <a:gd name="T4" fmla="*/ 0 w 594"/>
                  <a:gd name="T5" fmla="*/ 4 h 55"/>
                  <a:gd name="T6" fmla="*/ 0 w 594"/>
                  <a:gd name="T7" fmla="*/ 55 h 55"/>
                  <a:gd name="T8" fmla="*/ 594 w 594"/>
                  <a:gd name="T9" fmla="*/ 53 h 55"/>
                  <a:gd name="T10" fmla="*/ 0 60000 65536"/>
                  <a:gd name="T11" fmla="*/ 0 60000 65536"/>
                  <a:gd name="T12" fmla="*/ 0 60000 65536"/>
                  <a:gd name="T13" fmla="*/ 0 60000 65536"/>
                  <a:gd name="T14" fmla="*/ 0 60000 65536"/>
                  <a:gd name="T15" fmla="*/ 0 w 594"/>
                  <a:gd name="T16" fmla="*/ 0 h 55"/>
                  <a:gd name="T17" fmla="*/ 594 w 594"/>
                  <a:gd name="T18" fmla="*/ 55 h 55"/>
                </a:gdLst>
                <a:ahLst/>
                <a:cxnLst>
                  <a:cxn ang="T10">
                    <a:pos x="T0" y="T1"/>
                  </a:cxn>
                  <a:cxn ang="T11">
                    <a:pos x="T2" y="T3"/>
                  </a:cxn>
                  <a:cxn ang="T12">
                    <a:pos x="T4" y="T5"/>
                  </a:cxn>
                  <a:cxn ang="T13">
                    <a:pos x="T6" y="T7"/>
                  </a:cxn>
                  <a:cxn ang="T14">
                    <a:pos x="T8" y="T9"/>
                  </a:cxn>
                </a:cxnLst>
                <a:rect l="T15" t="T16" r="T17" b="T18"/>
                <a:pathLst>
                  <a:path w="594" h="55">
                    <a:moveTo>
                      <a:pt x="594" y="53"/>
                    </a:moveTo>
                    <a:lnTo>
                      <a:pt x="592" y="0"/>
                    </a:lnTo>
                    <a:lnTo>
                      <a:pt x="0" y="4"/>
                    </a:lnTo>
                    <a:lnTo>
                      <a:pt x="0" y="55"/>
                    </a:lnTo>
                    <a:lnTo>
                      <a:pt x="594" y="53"/>
                    </a:lnTo>
                    <a:close/>
                  </a:path>
                </a:pathLst>
              </a:custGeom>
              <a:solidFill>
                <a:srgbClr val="B26500"/>
              </a:solidFill>
              <a:ln w="9525">
                <a:noFill/>
                <a:round/>
                <a:headEnd/>
                <a:tailEnd/>
              </a:ln>
            </p:spPr>
            <p:txBody>
              <a:bodyPr/>
              <a:lstStyle/>
              <a:p>
                <a:endParaRPr lang="en-GB"/>
              </a:p>
            </p:txBody>
          </p:sp>
          <p:sp>
            <p:nvSpPr>
              <p:cNvPr id="47132" name="Freeform 29"/>
              <p:cNvSpPr>
                <a:spLocks/>
              </p:cNvSpPr>
              <p:nvPr/>
            </p:nvSpPr>
            <p:spPr bwMode="auto">
              <a:xfrm>
                <a:off x="1470" y="2404"/>
                <a:ext cx="433" cy="61"/>
              </a:xfrm>
              <a:custGeom>
                <a:avLst/>
                <a:gdLst>
                  <a:gd name="T0" fmla="*/ 433 w 433"/>
                  <a:gd name="T1" fmla="*/ 0 h 61"/>
                  <a:gd name="T2" fmla="*/ 0 w 433"/>
                  <a:gd name="T3" fmla="*/ 2 h 61"/>
                  <a:gd name="T4" fmla="*/ 2 w 433"/>
                  <a:gd name="T5" fmla="*/ 2 h 61"/>
                  <a:gd name="T6" fmla="*/ 4 w 433"/>
                  <a:gd name="T7" fmla="*/ 13 h 61"/>
                  <a:gd name="T8" fmla="*/ 8 w 433"/>
                  <a:gd name="T9" fmla="*/ 23 h 61"/>
                  <a:gd name="T10" fmla="*/ 15 w 433"/>
                  <a:gd name="T11" fmla="*/ 33 h 61"/>
                  <a:gd name="T12" fmla="*/ 22 w 433"/>
                  <a:gd name="T13" fmla="*/ 42 h 61"/>
                  <a:gd name="T14" fmla="*/ 31 w 433"/>
                  <a:gd name="T15" fmla="*/ 50 h 61"/>
                  <a:gd name="T16" fmla="*/ 40 w 433"/>
                  <a:gd name="T17" fmla="*/ 55 h 61"/>
                  <a:gd name="T18" fmla="*/ 51 w 433"/>
                  <a:gd name="T19" fmla="*/ 59 h 61"/>
                  <a:gd name="T20" fmla="*/ 60 w 433"/>
                  <a:gd name="T21" fmla="*/ 61 h 61"/>
                  <a:gd name="T22" fmla="*/ 58 w 433"/>
                  <a:gd name="T23" fmla="*/ 61 h 61"/>
                  <a:gd name="T24" fmla="*/ 374 w 433"/>
                  <a:gd name="T25" fmla="*/ 57 h 61"/>
                  <a:gd name="T26" fmla="*/ 377 w 433"/>
                  <a:gd name="T27" fmla="*/ 57 h 61"/>
                  <a:gd name="T28" fmla="*/ 385 w 433"/>
                  <a:gd name="T29" fmla="*/ 56 h 61"/>
                  <a:gd name="T30" fmla="*/ 393 w 433"/>
                  <a:gd name="T31" fmla="*/ 53 h 61"/>
                  <a:gd name="T32" fmla="*/ 403 w 433"/>
                  <a:gd name="T33" fmla="*/ 48 h 61"/>
                  <a:gd name="T34" fmla="*/ 413 w 433"/>
                  <a:gd name="T35" fmla="*/ 40 h 61"/>
                  <a:gd name="T36" fmla="*/ 421 w 433"/>
                  <a:gd name="T37" fmla="*/ 32 h 61"/>
                  <a:gd name="T38" fmla="*/ 427 w 433"/>
                  <a:gd name="T39" fmla="*/ 22 h 61"/>
                  <a:gd name="T40" fmla="*/ 432 w 433"/>
                  <a:gd name="T41" fmla="*/ 12 h 61"/>
                  <a:gd name="T42" fmla="*/ 433 w 433"/>
                  <a:gd name="T43" fmla="*/ 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3"/>
                  <a:gd name="T67" fmla="*/ 0 h 61"/>
                  <a:gd name="T68" fmla="*/ 433 w 43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3" h="61">
                    <a:moveTo>
                      <a:pt x="433" y="0"/>
                    </a:moveTo>
                    <a:lnTo>
                      <a:pt x="0" y="2"/>
                    </a:lnTo>
                    <a:lnTo>
                      <a:pt x="2" y="2"/>
                    </a:lnTo>
                    <a:lnTo>
                      <a:pt x="4" y="13"/>
                    </a:lnTo>
                    <a:lnTo>
                      <a:pt x="8" y="23"/>
                    </a:lnTo>
                    <a:lnTo>
                      <a:pt x="15" y="33"/>
                    </a:lnTo>
                    <a:lnTo>
                      <a:pt x="22" y="42"/>
                    </a:lnTo>
                    <a:lnTo>
                      <a:pt x="31" y="50"/>
                    </a:lnTo>
                    <a:lnTo>
                      <a:pt x="40" y="55"/>
                    </a:lnTo>
                    <a:lnTo>
                      <a:pt x="51" y="59"/>
                    </a:lnTo>
                    <a:lnTo>
                      <a:pt x="60" y="61"/>
                    </a:lnTo>
                    <a:lnTo>
                      <a:pt x="58" y="61"/>
                    </a:lnTo>
                    <a:lnTo>
                      <a:pt x="374" y="57"/>
                    </a:lnTo>
                    <a:lnTo>
                      <a:pt x="377" y="57"/>
                    </a:lnTo>
                    <a:lnTo>
                      <a:pt x="385" y="56"/>
                    </a:lnTo>
                    <a:lnTo>
                      <a:pt x="393" y="53"/>
                    </a:lnTo>
                    <a:lnTo>
                      <a:pt x="403" y="48"/>
                    </a:lnTo>
                    <a:lnTo>
                      <a:pt x="413" y="40"/>
                    </a:lnTo>
                    <a:lnTo>
                      <a:pt x="421" y="32"/>
                    </a:lnTo>
                    <a:lnTo>
                      <a:pt x="427" y="22"/>
                    </a:lnTo>
                    <a:lnTo>
                      <a:pt x="432" y="12"/>
                    </a:lnTo>
                    <a:lnTo>
                      <a:pt x="433" y="0"/>
                    </a:lnTo>
                    <a:close/>
                  </a:path>
                </a:pathLst>
              </a:custGeom>
              <a:solidFill>
                <a:srgbClr val="B26500"/>
              </a:solidFill>
              <a:ln w="9525">
                <a:noFill/>
                <a:round/>
                <a:headEnd/>
                <a:tailEnd/>
              </a:ln>
            </p:spPr>
            <p:txBody>
              <a:bodyPr/>
              <a:lstStyle/>
              <a:p>
                <a:endParaRPr lang="en-GB"/>
              </a:p>
            </p:txBody>
          </p:sp>
          <p:sp>
            <p:nvSpPr>
              <p:cNvPr id="47133" name="Freeform 30"/>
              <p:cNvSpPr>
                <a:spLocks/>
              </p:cNvSpPr>
              <p:nvPr/>
            </p:nvSpPr>
            <p:spPr bwMode="auto">
              <a:xfrm>
                <a:off x="2268" y="1398"/>
                <a:ext cx="95" cy="96"/>
              </a:xfrm>
              <a:custGeom>
                <a:avLst/>
                <a:gdLst>
                  <a:gd name="T0" fmla="*/ 49 w 95"/>
                  <a:gd name="T1" fmla="*/ 3 h 96"/>
                  <a:gd name="T2" fmla="*/ 58 w 95"/>
                  <a:gd name="T3" fmla="*/ 4 h 96"/>
                  <a:gd name="T4" fmla="*/ 67 w 95"/>
                  <a:gd name="T5" fmla="*/ 6 h 96"/>
                  <a:gd name="T6" fmla="*/ 75 w 95"/>
                  <a:gd name="T7" fmla="*/ 11 h 96"/>
                  <a:gd name="T8" fmla="*/ 82 w 95"/>
                  <a:gd name="T9" fmla="*/ 16 h 96"/>
                  <a:gd name="T10" fmla="*/ 88 w 95"/>
                  <a:gd name="T11" fmla="*/ 22 h 96"/>
                  <a:gd name="T12" fmla="*/ 92 w 95"/>
                  <a:gd name="T13" fmla="*/ 31 h 96"/>
                  <a:gd name="T14" fmla="*/ 94 w 95"/>
                  <a:gd name="T15" fmla="*/ 39 h 96"/>
                  <a:gd name="T16" fmla="*/ 95 w 95"/>
                  <a:gd name="T17" fmla="*/ 49 h 96"/>
                  <a:gd name="T18" fmla="*/ 94 w 95"/>
                  <a:gd name="T19" fmla="*/ 58 h 96"/>
                  <a:gd name="T20" fmla="*/ 92 w 95"/>
                  <a:gd name="T21" fmla="*/ 67 h 96"/>
                  <a:gd name="T22" fmla="*/ 88 w 95"/>
                  <a:gd name="T23" fmla="*/ 75 h 96"/>
                  <a:gd name="T24" fmla="*/ 75 w 95"/>
                  <a:gd name="T25" fmla="*/ 88 h 96"/>
                  <a:gd name="T26" fmla="*/ 67 w 95"/>
                  <a:gd name="T27" fmla="*/ 93 h 96"/>
                  <a:gd name="T28" fmla="*/ 58 w 95"/>
                  <a:gd name="T29" fmla="*/ 95 h 96"/>
                  <a:gd name="T30" fmla="*/ 49 w 95"/>
                  <a:gd name="T31" fmla="*/ 96 h 96"/>
                  <a:gd name="T32" fmla="*/ 39 w 95"/>
                  <a:gd name="T33" fmla="*/ 95 h 96"/>
                  <a:gd name="T34" fmla="*/ 29 w 95"/>
                  <a:gd name="T35" fmla="*/ 93 h 96"/>
                  <a:gd name="T36" fmla="*/ 21 w 95"/>
                  <a:gd name="T37" fmla="*/ 88 h 96"/>
                  <a:gd name="T38" fmla="*/ 8 w 95"/>
                  <a:gd name="T39" fmla="*/ 75 h 96"/>
                  <a:gd name="T40" fmla="*/ 4 w 95"/>
                  <a:gd name="T41" fmla="*/ 67 h 96"/>
                  <a:gd name="T42" fmla="*/ 1 w 95"/>
                  <a:gd name="T43" fmla="*/ 58 h 96"/>
                  <a:gd name="T44" fmla="*/ 0 w 95"/>
                  <a:gd name="T45" fmla="*/ 49 h 96"/>
                  <a:gd name="T46" fmla="*/ 1 w 95"/>
                  <a:gd name="T47" fmla="*/ 39 h 96"/>
                  <a:gd name="T48" fmla="*/ 4 w 95"/>
                  <a:gd name="T49" fmla="*/ 31 h 96"/>
                  <a:gd name="T50" fmla="*/ 8 w 95"/>
                  <a:gd name="T51" fmla="*/ 22 h 96"/>
                  <a:gd name="T52" fmla="*/ 15 w 95"/>
                  <a:gd name="T53" fmla="*/ 16 h 96"/>
                  <a:gd name="T54" fmla="*/ 21 w 95"/>
                  <a:gd name="T55" fmla="*/ 11 h 96"/>
                  <a:gd name="T56" fmla="*/ 29 w 95"/>
                  <a:gd name="T57" fmla="*/ 6 h 96"/>
                  <a:gd name="T58" fmla="*/ 39 w 95"/>
                  <a:gd name="T59" fmla="*/ 4 h 96"/>
                  <a:gd name="T60" fmla="*/ 49 w 95"/>
                  <a:gd name="T61" fmla="*/ 3 h 96"/>
                  <a:gd name="T62" fmla="*/ 47 w 95"/>
                  <a:gd name="T63" fmla="*/ 0 h 96"/>
                  <a:gd name="T64" fmla="*/ 49 w 95"/>
                  <a:gd name="T65" fmla="*/ 3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6"/>
                  <a:gd name="T101" fmla="*/ 95 w 95"/>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6">
                    <a:moveTo>
                      <a:pt x="49" y="3"/>
                    </a:moveTo>
                    <a:lnTo>
                      <a:pt x="58" y="4"/>
                    </a:lnTo>
                    <a:lnTo>
                      <a:pt x="67" y="6"/>
                    </a:lnTo>
                    <a:lnTo>
                      <a:pt x="75" y="11"/>
                    </a:lnTo>
                    <a:lnTo>
                      <a:pt x="82" y="16"/>
                    </a:lnTo>
                    <a:lnTo>
                      <a:pt x="88" y="22"/>
                    </a:lnTo>
                    <a:lnTo>
                      <a:pt x="92" y="31"/>
                    </a:lnTo>
                    <a:lnTo>
                      <a:pt x="94" y="39"/>
                    </a:lnTo>
                    <a:lnTo>
                      <a:pt x="95" y="49"/>
                    </a:lnTo>
                    <a:lnTo>
                      <a:pt x="94" y="58"/>
                    </a:lnTo>
                    <a:lnTo>
                      <a:pt x="92" y="67"/>
                    </a:lnTo>
                    <a:lnTo>
                      <a:pt x="88" y="75"/>
                    </a:lnTo>
                    <a:lnTo>
                      <a:pt x="75" y="88"/>
                    </a:lnTo>
                    <a:lnTo>
                      <a:pt x="67" y="93"/>
                    </a:lnTo>
                    <a:lnTo>
                      <a:pt x="58" y="95"/>
                    </a:lnTo>
                    <a:lnTo>
                      <a:pt x="49" y="96"/>
                    </a:lnTo>
                    <a:lnTo>
                      <a:pt x="39" y="95"/>
                    </a:lnTo>
                    <a:lnTo>
                      <a:pt x="29" y="93"/>
                    </a:lnTo>
                    <a:lnTo>
                      <a:pt x="21" y="88"/>
                    </a:lnTo>
                    <a:lnTo>
                      <a:pt x="8" y="75"/>
                    </a:lnTo>
                    <a:lnTo>
                      <a:pt x="4" y="67"/>
                    </a:lnTo>
                    <a:lnTo>
                      <a:pt x="1" y="58"/>
                    </a:lnTo>
                    <a:lnTo>
                      <a:pt x="0" y="49"/>
                    </a:lnTo>
                    <a:lnTo>
                      <a:pt x="1" y="39"/>
                    </a:lnTo>
                    <a:lnTo>
                      <a:pt x="4" y="31"/>
                    </a:lnTo>
                    <a:lnTo>
                      <a:pt x="8" y="22"/>
                    </a:lnTo>
                    <a:lnTo>
                      <a:pt x="15" y="16"/>
                    </a:lnTo>
                    <a:lnTo>
                      <a:pt x="21" y="11"/>
                    </a:lnTo>
                    <a:lnTo>
                      <a:pt x="29" y="6"/>
                    </a:lnTo>
                    <a:lnTo>
                      <a:pt x="39" y="4"/>
                    </a:lnTo>
                    <a:lnTo>
                      <a:pt x="49" y="3"/>
                    </a:lnTo>
                    <a:lnTo>
                      <a:pt x="47" y="0"/>
                    </a:lnTo>
                    <a:lnTo>
                      <a:pt x="49" y="3"/>
                    </a:lnTo>
                    <a:close/>
                  </a:path>
                </a:pathLst>
              </a:custGeom>
              <a:solidFill>
                <a:srgbClr val="B26500"/>
              </a:solidFill>
              <a:ln w="9525">
                <a:noFill/>
                <a:round/>
                <a:headEnd/>
                <a:tailEnd/>
              </a:ln>
            </p:spPr>
            <p:txBody>
              <a:bodyPr/>
              <a:lstStyle/>
              <a:p>
                <a:endParaRPr lang="en-GB"/>
              </a:p>
            </p:txBody>
          </p:sp>
          <p:sp>
            <p:nvSpPr>
              <p:cNvPr id="47134" name="Freeform 31"/>
              <p:cNvSpPr>
                <a:spLocks/>
              </p:cNvSpPr>
              <p:nvPr/>
            </p:nvSpPr>
            <p:spPr bwMode="auto">
              <a:xfrm>
                <a:off x="2190" y="1514"/>
                <a:ext cx="255" cy="405"/>
              </a:xfrm>
              <a:custGeom>
                <a:avLst/>
                <a:gdLst>
                  <a:gd name="T0" fmla="*/ 127 w 255"/>
                  <a:gd name="T1" fmla="*/ 405 h 405"/>
                  <a:gd name="T2" fmla="*/ 106 w 255"/>
                  <a:gd name="T3" fmla="*/ 404 h 405"/>
                  <a:gd name="T4" fmla="*/ 88 w 255"/>
                  <a:gd name="T5" fmla="*/ 402 h 405"/>
                  <a:gd name="T6" fmla="*/ 72 w 255"/>
                  <a:gd name="T7" fmla="*/ 398 h 405"/>
                  <a:gd name="T8" fmla="*/ 59 w 255"/>
                  <a:gd name="T9" fmla="*/ 392 h 405"/>
                  <a:gd name="T10" fmla="*/ 46 w 255"/>
                  <a:gd name="T11" fmla="*/ 385 h 405"/>
                  <a:gd name="T12" fmla="*/ 35 w 255"/>
                  <a:gd name="T13" fmla="*/ 376 h 405"/>
                  <a:gd name="T14" fmla="*/ 24 w 255"/>
                  <a:gd name="T15" fmla="*/ 365 h 405"/>
                  <a:gd name="T16" fmla="*/ 16 w 255"/>
                  <a:gd name="T17" fmla="*/ 352 h 405"/>
                  <a:gd name="T18" fmla="*/ 10 w 255"/>
                  <a:gd name="T19" fmla="*/ 339 h 405"/>
                  <a:gd name="T20" fmla="*/ 4 w 255"/>
                  <a:gd name="T21" fmla="*/ 325 h 405"/>
                  <a:gd name="T22" fmla="*/ 1 w 255"/>
                  <a:gd name="T23" fmla="*/ 311 h 405"/>
                  <a:gd name="T24" fmla="*/ 0 w 255"/>
                  <a:gd name="T25" fmla="*/ 298 h 405"/>
                  <a:gd name="T26" fmla="*/ 1 w 255"/>
                  <a:gd name="T27" fmla="*/ 269 h 405"/>
                  <a:gd name="T28" fmla="*/ 7 w 255"/>
                  <a:gd name="T29" fmla="*/ 239 h 405"/>
                  <a:gd name="T30" fmla="*/ 12 w 255"/>
                  <a:gd name="T31" fmla="*/ 222 h 405"/>
                  <a:gd name="T32" fmla="*/ 17 w 255"/>
                  <a:gd name="T33" fmla="*/ 205 h 405"/>
                  <a:gd name="T34" fmla="*/ 31 w 255"/>
                  <a:gd name="T35" fmla="*/ 168 h 405"/>
                  <a:gd name="T36" fmla="*/ 48 w 255"/>
                  <a:gd name="T37" fmla="*/ 131 h 405"/>
                  <a:gd name="T38" fmla="*/ 65 w 255"/>
                  <a:gd name="T39" fmla="*/ 97 h 405"/>
                  <a:gd name="T40" fmla="*/ 77 w 255"/>
                  <a:gd name="T41" fmla="*/ 75 h 405"/>
                  <a:gd name="T42" fmla="*/ 90 w 255"/>
                  <a:gd name="T43" fmla="*/ 53 h 405"/>
                  <a:gd name="T44" fmla="*/ 107 w 255"/>
                  <a:gd name="T45" fmla="*/ 28 h 405"/>
                  <a:gd name="T46" fmla="*/ 127 w 255"/>
                  <a:gd name="T47" fmla="*/ 0 h 405"/>
                  <a:gd name="T48" fmla="*/ 148 w 255"/>
                  <a:gd name="T49" fmla="*/ 28 h 405"/>
                  <a:gd name="T50" fmla="*/ 165 w 255"/>
                  <a:gd name="T51" fmla="*/ 53 h 405"/>
                  <a:gd name="T52" fmla="*/ 180 w 255"/>
                  <a:gd name="T53" fmla="*/ 75 h 405"/>
                  <a:gd name="T54" fmla="*/ 192 w 255"/>
                  <a:gd name="T55" fmla="*/ 97 h 405"/>
                  <a:gd name="T56" fmla="*/ 206 w 255"/>
                  <a:gd name="T57" fmla="*/ 131 h 405"/>
                  <a:gd name="T58" fmla="*/ 223 w 255"/>
                  <a:gd name="T59" fmla="*/ 168 h 405"/>
                  <a:gd name="T60" fmla="*/ 237 w 255"/>
                  <a:gd name="T61" fmla="*/ 205 h 405"/>
                  <a:gd name="T62" fmla="*/ 249 w 255"/>
                  <a:gd name="T63" fmla="*/ 239 h 405"/>
                  <a:gd name="T64" fmla="*/ 254 w 255"/>
                  <a:gd name="T65" fmla="*/ 269 h 405"/>
                  <a:gd name="T66" fmla="*/ 255 w 255"/>
                  <a:gd name="T67" fmla="*/ 298 h 405"/>
                  <a:gd name="T68" fmla="*/ 253 w 255"/>
                  <a:gd name="T69" fmla="*/ 311 h 405"/>
                  <a:gd name="T70" fmla="*/ 250 w 255"/>
                  <a:gd name="T71" fmla="*/ 325 h 405"/>
                  <a:gd name="T72" fmla="*/ 245 w 255"/>
                  <a:gd name="T73" fmla="*/ 339 h 405"/>
                  <a:gd name="T74" fmla="*/ 237 w 255"/>
                  <a:gd name="T75" fmla="*/ 352 h 405"/>
                  <a:gd name="T76" fmla="*/ 230 w 255"/>
                  <a:gd name="T77" fmla="*/ 365 h 405"/>
                  <a:gd name="T78" fmla="*/ 220 w 255"/>
                  <a:gd name="T79" fmla="*/ 376 h 405"/>
                  <a:gd name="T80" fmla="*/ 210 w 255"/>
                  <a:gd name="T81" fmla="*/ 385 h 405"/>
                  <a:gd name="T82" fmla="*/ 198 w 255"/>
                  <a:gd name="T83" fmla="*/ 392 h 405"/>
                  <a:gd name="T84" fmla="*/ 183 w 255"/>
                  <a:gd name="T85" fmla="*/ 398 h 405"/>
                  <a:gd name="T86" fmla="*/ 167 w 255"/>
                  <a:gd name="T87" fmla="*/ 402 h 405"/>
                  <a:gd name="T88" fmla="*/ 149 w 255"/>
                  <a:gd name="T89" fmla="*/ 404 h 405"/>
                  <a:gd name="T90" fmla="*/ 129 w 255"/>
                  <a:gd name="T91" fmla="*/ 405 h 405"/>
                  <a:gd name="T92" fmla="*/ 127 w 255"/>
                  <a:gd name="T93" fmla="*/ 403 h 405"/>
                  <a:gd name="T94" fmla="*/ 125 w 255"/>
                  <a:gd name="T95" fmla="*/ 403 h 405"/>
                  <a:gd name="T96" fmla="*/ 127 w 255"/>
                  <a:gd name="T97" fmla="*/ 405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405"/>
                  <a:gd name="T149" fmla="*/ 255 w 255"/>
                  <a:gd name="T150" fmla="*/ 405 h 4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405">
                    <a:moveTo>
                      <a:pt x="127" y="405"/>
                    </a:moveTo>
                    <a:lnTo>
                      <a:pt x="106" y="404"/>
                    </a:lnTo>
                    <a:lnTo>
                      <a:pt x="88" y="402"/>
                    </a:lnTo>
                    <a:lnTo>
                      <a:pt x="72" y="398"/>
                    </a:lnTo>
                    <a:lnTo>
                      <a:pt x="59" y="392"/>
                    </a:lnTo>
                    <a:lnTo>
                      <a:pt x="46" y="385"/>
                    </a:lnTo>
                    <a:lnTo>
                      <a:pt x="35" y="376"/>
                    </a:lnTo>
                    <a:lnTo>
                      <a:pt x="24" y="365"/>
                    </a:lnTo>
                    <a:lnTo>
                      <a:pt x="16" y="352"/>
                    </a:lnTo>
                    <a:lnTo>
                      <a:pt x="10" y="339"/>
                    </a:lnTo>
                    <a:lnTo>
                      <a:pt x="4" y="325"/>
                    </a:lnTo>
                    <a:lnTo>
                      <a:pt x="1" y="311"/>
                    </a:lnTo>
                    <a:lnTo>
                      <a:pt x="0" y="298"/>
                    </a:lnTo>
                    <a:lnTo>
                      <a:pt x="1" y="269"/>
                    </a:lnTo>
                    <a:lnTo>
                      <a:pt x="7" y="239"/>
                    </a:lnTo>
                    <a:lnTo>
                      <a:pt x="12" y="222"/>
                    </a:lnTo>
                    <a:lnTo>
                      <a:pt x="17" y="205"/>
                    </a:lnTo>
                    <a:lnTo>
                      <a:pt x="31" y="168"/>
                    </a:lnTo>
                    <a:lnTo>
                      <a:pt x="48" y="131"/>
                    </a:lnTo>
                    <a:lnTo>
                      <a:pt x="65" y="97"/>
                    </a:lnTo>
                    <a:lnTo>
                      <a:pt x="77" y="75"/>
                    </a:lnTo>
                    <a:lnTo>
                      <a:pt x="90" y="53"/>
                    </a:lnTo>
                    <a:lnTo>
                      <a:pt x="107" y="28"/>
                    </a:lnTo>
                    <a:lnTo>
                      <a:pt x="127" y="0"/>
                    </a:lnTo>
                    <a:lnTo>
                      <a:pt x="148" y="28"/>
                    </a:lnTo>
                    <a:lnTo>
                      <a:pt x="165" y="53"/>
                    </a:lnTo>
                    <a:lnTo>
                      <a:pt x="180" y="75"/>
                    </a:lnTo>
                    <a:lnTo>
                      <a:pt x="192" y="97"/>
                    </a:lnTo>
                    <a:lnTo>
                      <a:pt x="206" y="131"/>
                    </a:lnTo>
                    <a:lnTo>
                      <a:pt x="223" y="168"/>
                    </a:lnTo>
                    <a:lnTo>
                      <a:pt x="237" y="205"/>
                    </a:lnTo>
                    <a:lnTo>
                      <a:pt x="249" y="239"/>
                    </a:lnTo>
                    <a:lnTo>
                      <a:pt x="254" y="269"/>
                    </a:lnTo>
                    <a:lnTo>
                      <a:pt x="255" y="298"/>
                    </a:lnTo>
                    <a:lnTo>
                      <a:pt x="253" y="311"/>
                    </a:lnTo>
                    <a:lnTo>
                      <a:pt x="250" y="325"/>
                    </a:lnTo>
                    <a:lnTo>
                      <a:pt x="245" y="339"/>
                    </a:lnTo>
                    <a:lnTo>
                      <a:pt x="237" y="352"/>
                    </a:lnTo>
                    <a:lnTo>
                      <a:pt x="230" y="365"/>
                    </a:lnTo>
                    <a:lnTo>
                      <a:pt x="220" y="376"/>
                    </a:lnTo>
                    <a:lnTo>
                      <a:pt x="210" y="385"/>
                    </a:lnTo>
                    <a:lnTo>
                      <a:pt x="198" y="392"/>
                    </a:lnTo>
                    <a:lnTo>
                      <a:pt x="183" y="398"/>
                    </a:lnTo>
                    <a:lnTo>
                      <a:pt x="167" y="402"/>
                    </a:lnTo>
                    <a:lnTo>
                      <a:pt x="149" y="404"/>
                    </a:lnTo>
                    <a:lnTo>
                      <a:pt x="129" y="405"/>
                    </a:lnTo>
                    <a:lnTo>
                      <a:pt x="127" y="403"/>
                    </a:lnTo>
                    <a:lnTo>
                      <a:pt x="125" y="403"/>
                    </a:lnTo>
                    <a:lnTo>
                      <a:pt x="127" y="405"/>
                    </a:lnTo>
                    <a:close/>
                  </a:path>
                </a:pathLst>
              </a:custGeom>
              <a:solidFill>
                <a:srgbClr val="0C0000"/>
              </a:solidFill>
              <a:ln w="9525">
                <a:noFill/>
                <a:round/>
                <a:headEnd/>
                <a:tailEnd/>
              </a:ln>
            </p:spPr>
            <p:txBody>
              <a:bodyPr/>
              <a:lstStyle/>
              <a:p>
                <a:endParaRPr lang="en-GB"/>
              </a:p>
            </p:txBody>
          </p:sp>
          <p:sp>
            <p:nvSpPr>
              <p:cNvPr id="47135" name="Freeform 32"/>
              <p:cNvSpPr>
                <a:spLocks/>
              </p:cNvSpPr>
              <p:nvPr/>
            </p:nvSpPr>
            <p:spPr bwMode="auto">
              <a:xfrm>
                <a:off x="2226" y="2402"/>
                <a:ext cx="173" cy="441"/>
              </a:xfrm>
              <a:custGeom>
                <a:avLst/>
                <a:gdLst>
                  <a:gd name="T0" fmla="*/ 86 w 173"/>
                  <a:gd name="T1" fmla="*/ 441 h 441"/>
                  <a:gd name="T2" fmla="*/ 95 w 173"/>
                  <a:gd name="T3" fmla="*/ 440 h 441"/>
                  <a:gd name="T4" fmla="*/ 104 w 173"/>
                  <a:gd name="T5" fmla="*/ 437 h 441"/>
                  <a:gd name="T6" fmla="*/ 113 w 173"/>
                  <a:gd name="T7" fmla="*/ 432 h 441"/>
                  <a:gd name="T8" fmla="*/ 120 w 173"/>
                  <a:gd name="T9" fmla="*/ 424 h 441"/>
                  <a:gd name="T10" fmla="*/ 128 w 173"/>
                  <a:gd name="T11" fmla="*/ 414 h 441"/>
                  <a:gd name="T12" fmla="*/ 135 w 173"/>
                  <a:gd name="T13" fmla="*/ 403 h 441"/>
                  <a:gd name="T14" fmla="*/ 142 w 173"/>
                  <a:gd name="T15" fmla="*/ 390 h 441"/>
                  <a:gd name="T16" fmla="*/ 148 w 173"/>
                  <a:gd name="T17" fmla="*/ 376 h 441"/>
                  <a:gd name="T18" fmla="*/ 159 w 173"/>
                  <a:gd name="T19" fmla="*/ 343 h 441"/>
                  <a:gd name="T20" fmla="*/ 166 w 173"/>
                  <a:gd name="T21" fmla="*/ 305 h 441"/>
                  <a:gd name="T22" fmla="*/ 170 w 173"/>
                  <a:gd name="T23" fmla="*/ 264 h 441"/>
                  <a:gd name="T24" fmla="*/ 173 w 173"/>
                  <a:gd name="T25" fmla="*/ 219 h 441"/>
                  <a:gd name="T26" fmla="*/ 170 w 173"/>
                  <a:gd name="T27" fmla="*/ 175 h 441"/>
                  <a:gd name="T28" fmla="*/ 166 w 173"/>
                  <a:gd name="T29" fmla="*/ 135 h 441"/>
                  <a:gd name="T30" fmla="*/ 159 w 173"/>
                  <a:gd name="T31" fmla="*/ 98 h 441"/>
                  <a:gd name="T32" fmla="*/ 148 w 173"/>
                  <a:gd name="T33" fmla="*/ 65 h 441"/>
                  <a:gd name="T34" fmla="*/ 142 w 173"/>
                  <a:gd name="T35" fmla="*/ 51 h 441"/>
                  <a:gd name="T36" fmla="*/ 135 w 173"/>
                  <a:gd name="T37" fmla="*/ 38 h 441"/>
                  <a:gd name="T38" fmla="*/ 128 w 173"/>
                  <a:gd name="T39" fmla="*/ 26 h 441"/>
                  <a:gd name="T40" fmla="*/ 120 w 173"/>
                  <a:gd name="T41" fmla="*/ 17 h 441"/>
                  <a:gd name="T42" fmla="*/ 113 w 173"/>
                  <a:gd name="T43" fmla="*/ 9 h 441"/>
                  <a:gd name="T44" fmla="*/ 104 w 173"/>
                  <a:gd name="T45" fmla="*/ 4 h 441"/>
                  <a:gd name="T46" fmla="*/ 95 w 173"/>
                  <a:gd name="T47" fmla="*/ 1 h 441"/>
                  <a:gd name="T48" fmla="*/ 86 w 173"/>
                  <a:gd name="T49" fmla="*/ 0 h 441"/>
                  <a:gd name="T50" fmla="*/ 78 w 173"/>
                  <a:gd name="T51" fmla="*/ 1 h 441"/>
                  <a:gd name="T52" fmla="*/ 68 w 173"/>
                  <a:gd name="T53" fmla="*/ 4 h 441"/>
                  <a:gd name="T54" fmla="*/ 60 w 173"/>
                  <a:gd name="T55" fmla="*/ 9 h 441"/>
                  <a:gd name="T56" fmla="*/ 52 w 173"/>
                  <a:gd name="T57" fmla="*/ 17 h 441"/>
                  <a:gd name="T58" fmla="*/ 45 w 173"/>
                  <a:gd name="T59" fmla="*/ 26 h 441"/>
                  <a:gd name="T60" fmla="*/ 37 w 173"/>
                  <a:gd name="T61" fmla="*/ 38 h 441"/>
                  <a:gd name="T62" fmla="*/ 31 w 173"/>
                  <a:gd name="T63" fmla="*/ 51 h 441"/>
                  <a:gd name="T64" fmla="*/ 25 w 173"/>
                  <a:gd name="T65" fmla="*/ 65 h 441"/>
                  <a:gd name="T66" fmla="*/ 15 w 173"/>
                  <a:gd name="T67" fmla="*/ 98 h 441"/>
                  <a:gd name="T68" fmla="*/ 7 w 173"/>
                  <a:gd name="T69" fmla="*/ 135 h 441"/>
                  <a:gd name="T70" fmla="*/ 2 w 173"/>
                  <a:gd name="T71" fmla="*/ 175 h 441"/>
                  <a:gd name="T72" fmla="*/ 0 w 173"/>
                  <a:gd name="T73" fmla="*/ 219 h 441"/>
                  <a:gd name="T74" fmla="*/ 2 w 173"/>
                  <a:gd name="T75" fmla="*/ 264 h 441"/>
                  <a:gd name="T76" fmla="*/ 7 w 173"/>
                  <a:gd name="T77" fmla="*/ 305 h 441"/>
                  <a:gd name="T78" fmla="*/ 15 w 173"/>
                  <a:gd name="T79" fmla="*/ 343 h 441"/>
                  <a:gd name="T80" fmla="*/ 25 w 173"/>
                  <a:gd name="T81" fmla="*/ 376 h 441"/>
                  <a:gd name="T82" fmla="*/ 31 w 173"/>
                  <a:gd name="T83" fmla="*/ 390 h 441"/>
                  <a:gd name="T84" fmla="*/ 37 w 173"/>
                  <a:gd name="T85" fmla="*/ 403 h 441"/>
                  <a:gd name="T86" fmla="*/ 45 w 173"/>
                  <a:gd name="T87" fmla="*/ 414 h 441"/>
                  <a:gd name="T88" fmla="*/ 52 w 173"/>
                  <a:gd name="T89" fmla="*/ 424 h 441"/>
                  <a:gd name="T90" fmla="*/ 60 w 173"/>
                  <a:gd name="T91" fmla="*/ 432 h 441"/>
                  <a:gd name="T92" fmla="*/ 68 w 173"/>
                  <a:gd name="T93" fmla="*/ 437 h 441"/>
                  <a:gd name="T94" fmla="*/ 78 w 173"/>
                  <a:gd name="T95" fmla="*/ 440 h 441"/>
                  <a:gd name="T96" fmla="*/ 86 w 173"/>
                  <a:gd name="T97" fmla="*/ 441 h 441"/>
                  <a:gd name="T98" fmla="*/ 84 w 173"/>
                  <a:gd name="T99" fmla="*/ 439 h 441"/>
                  <a:gd name="T100" fmla="*/ 86 w 173"/>
                  <a:gd name="T101" fmla="*/ 441 h 4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3"/>
                  <a:gd name="T154" fmla="*/ 0 h 441"/>
                  <a:gd name="T155" fmla="*/ 173 w 173"/>
                  <a:gd name="T156" fmla="*/ 441 h 4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3" h="441">
                    <a:moveTo>
                      <a:pt x="86" y="441"/>
                    </a:moveTo>
                    <a:lnTo>
                      <a:pt x="95" y="440"/>
                    </a:lnTo>
                    <a:lnTo>
                      <a:pt x="104" y="437"/>
                    </a:lnTo>
                    <a:lnTo>
                      <a:pt x="113" y="432"/>
                    </a:lnTo>
                    <a:lnTo>
                      <a:pt x="120" y="424"/>
                    </a:lnTo>
                    <a:lnTo>
                      <a:pt x="128" y="414"/>
                    </a:lnTo>
                    <a:lnTo>
                      <a:pt x="135" y="403"/>
                    </a:lnTo>
                    <a:lnTo>
                      <a:pt x="142" y="390"/>
                    </a:lnTo>
                    <a:lnTo>
                      <a:pt x="148" y="376"/>
                    </a:lnTo>
                    <a:lnTo>
                      <a:pt x="159" y="343"/>
                    </a:lnTo>
                    <a:lnTo>
                      <a:pt x="166" y="305"/>
                    </a:lnTo>
                    <a:lnTo>
                      <a:pt x="170" y="264"/>
                    </a:lnTo>
                    <a:lnTo>
                      <a:pt x="173" y="219"/>
                    </a:lnTo>
                    <a:lnTo>
                      <a:pt x="170" y="175"/>
                    </a:lnTo>
                    <a:lnTo>
                      <a:pt x="166" y="135"/>
                    </a:lnTo>
                    <a:lnTo>
                      <a:pt x="159" y="98"/>
                    </a:lnTo>
                    <a:lnTo>
                      <a:pt x="148" y="65"/>
                    </a:lnTo>
                    <a:lnTo>
                      <a:pt x="142" y="51"/>
                    </a:lnTo>
                    <a:lnTo>
                      <a:pt x="135" y="38"/>
                    </a:lnTo>
                    <a:lnTo>
                      <a:pt x="128" y="26"/>
                    </a:lnTo>
                    <a:lnTo>
                      <a:pt x="120" y="17"/>
                    </a:lnTo>
                    <a:lnTo>
                      <a:pt x="113" y="9"/>
                    </a:lnTo>
                    <a:lnTo>
                      <a:pt x="104" y="4"/>
                    </a:lnTo>
                    <a:lnTo>
                      <a:pt x="95" y="1"/>
                    </a:lnTo>
                    <a:lnTo>
                      <a:pt x="86" y="0"/>
                    </a:lnTo>
                    <a:lnTo>
                      <a:pt x="78" y="1"/>
                    </a:lnTo>
                    <a:lnTo>
                      <a:pt x="68" y="4"/>
                    </a:lnTo>
                    <a:lnTo>
                      <a:pt x="60" y="9"/>
                    </a:lnTo>
                    <a:lnTo>
                      <a:pt x="52" y="17"/>
                    </a:lnTo>
                    <a:lnTo>
                      <a:pt x="45" y="26"/>
                    </a:lnTo>
                    <a:lnTo>
                      <a:pt x="37" y="38"/>
                    </a:lnTo>
                    <a:lnTo>
                      <a:pt x="31" y="51"/>
                    </a:lnTo>
                    <a:lnTo>
                      <a:pt x="25" y="65"/>
                    </a:lnTo>
                    <a:lnTo>
                      <a:pt x="15" y="98"/>
                    </a:lnTo>
                    <a:lnTo>
                      <a:pt x="7" y="135"/>
                    </a:lnTo>
                    <a:lnTo>
                      <a:pt x="2" y="175"/>
                    </a:lnTo>
                    <a:lnTo>
                      <a:pt x="0" y="219"/>
                    </a:lnTo>
                    <a:lnTo>
                      <a:pt x="2" y="264"/>
                    </a:lnTo>
                    <a:lnTo>
                      <a:pt x="7" y="305"/>
                    </a:lnTo>
                    <a:lnTo>
                      <a:pt x="15" y="343"/>
                    </a:lnTo>
                    <a:lnTo>
                      <a:pt x="25" y="376"/>
                    </a:lnTo>
                    <a:lnTo>
                      <a:pt x="31" y="390"/>
                    </a:lnTo>
                    <a:lnTo>
                      <a:pt x="37" y="403"/>
                    </a:lnTo>
                    <a:lnTo>
                      <a:pt x="45" y="414"/>
                    </a:lnTo>
                    <a:lnTo>
                      <a:pt x="52" y="424"/>
                    </a:lnTo>
                    <a:lnTo>
                      <a:pt x="60" y="432"/>
                    </a:lnTo>
                    <a:lnTo>
                      <a:pt x="68" y="437"/>
                    </a:lnTo>
                    <a:lnTo>
                      <a:pt x="78" y="440"/>
                    </a:lnTo>
                    <a:lnTo>
                      <a:pt x="86" y="441"/>
                    </a:lnTo>
                    <a:lnTo>
                      <a:pt x="84" y="439"/>
                    </a:lnTo>
                    <a:lnTo>
                      <a:pt x="86" y="441"/>
                    </a:lnTo>
                    <a:close/>
                  </a:path>
                </a:pathLst>
              </a:custGeom>
              <a:solidFill>
                <a:srgbClr val="0C0000"/>
              </a:solidFill>
              <a:ln w="9525">
                <a:noFill/>
                <a:round/>
                <a:headEnd/>
                <a:tailEnd/>
              </a:ln>
            </p:spPr>
            <p:txBody>
              <a:bodyPr/>
              <a:lstStyle/>
              <a:p>
                <a:endParaRPr lang="en-GB"/>
              </a:p>
            </p:txBody>
          </p:sp>
          <p:sp>
            <p:nvSpPr>
              <p:cNvPr id="47136" name="Freeform 33"/>
              <p:cNvSpPr>
                <a:spLocks/>
              </p:cNvSpPr>
              <p:nvPr/>
            </p:nvSpPr>
            <p:spPr bwMode="auto">
              <a:xfrm>
                <a:off x="2252" y="2802"/>
                <a:ext cx="123" cy="124"/>
              </a:xfrm>
              <a:custGeom>
                <a:avLst/>
                <a:gdLst>
                  <a:gd name="T0" fmla="*/ 42 w 123"/>
                  <a:gd name="T1" fmla="*/ 121 h 124"/>
                  <a:gd name="T2" fmla="*/ 54 w 123"/>
                  <a:gd name="T3" fmla="*/ 124 h 124"/>
                  <a:gd name="T4" fmla="*/ 67 w 123"/>
                  <a:gd name="T5" fmla="*/ 124 h 124"/>
                  <a:gd name="T6" fmla="*/ 78 w 123"/>
                  <a:gd name="T7" fmla="*/ 122 h 124"/>
                  <a:gd name="T8" fmla="*/ 89 w 123"/>
                  <a:gd name="T9" fmla="*/ 118 h 124"/>
                  <a:gd name="T10" fmla="*/ 99 w 123"/>
                  <a:gd name="T11" fmla="*/ 111 h 124"/>
                  <a:gd name="T12" fmla="*/ 108 w 123"/>
                  <a:gd name="T13" fmla="*/ 104 h 124"/>
                  <a:gd name="T14" fmla="*/ 115 w 123"/>
                  <a:gd name="T15" fmla="*/ 94 h 124"/>
                  <a:gd name="T16" fmla="*/ 120 w 123"/>
                  <a:gd name="T17" fmla="*/ 83 h 124"/>
                  <a:gd name="T18" fmla="*/ 123 w 123"/>
                  <a:gd name="T19" fmla="*/ 70 h 124"/>
                  <a:gd name="T20" fmla="*/ 123 w 123"/>
                  <a:gd name="T21" fmla="*/ 58 h 124"/>
                  <a:gd name="T22" fmla="*/ 121 w 123"/>
                  <a:gd name="T23" fmla="*/ 46 h 124"/>
                  <a:gd name="T24" fmla="*/ 118 w 123"/>
                  <a:gd name="T25" fmla="*/ 35 h 124"/>
                  <a:gd name="T26" fmla="*/ 111 w 123"/>
                  <a:gd name="T27" fmla="*/ 24 h 124"/>
                  <a:gd name="T28" fmla="*/ 103 w 123"/>
                  <a:gd name="T29" fmla="*/ 16 h 124"/>
                  <a:gd name="T30" fmla="*/ 93 w 123"/>
                  <a:gd name="T31" fmla="*/ 8 h 124"/>
                  <a:gd name="T32" fmla="*/ 83 w 123"/>
                  <a:gd name="T33" fmla="*/ 3 h 124"/>
                  <a:gd name="T34" fmla="*/ 70 w 123"/>
                  <a:gd name="T35" fmla="*/ 0 h 124"/>
                  <a:gd name="T36" fmla="*/ 58 w 123"/>
                  <a:gd name="T37" fmla="*/ 0 h 124"/>
                  <a:gd name="T38" fmla="*/ 45 w 123"/>
                  <a:gd name="T39" fmla="*/ 2 h 124"/>
                  <a:gd name="T40" fmla="*/ 35 w 123"/>
                  <a:gd name="T41" fmla="*/ 7 h 124"/>
                  <a:gd name="T42" fmla="*/ 24 w 123"/>
                  <a:gd name="T43" fmla="*/ 13 h 124"/>
                  <a:gd name="T44" fmla="*/ 16 w 123"/>
                  <a:gd name="T45" fmla="*/ 22 h 124"/>
                  <a:gd name="T46" fmla="*/ 8 w 123"/>
                  <a:gd name="T47" fmla="*/ 32 h 124"/>
                  <a:gd name="T48" fmla="*/ 3 w 123"/>
                  <a:gd name="T49" fmla="*/ 43 h 124"/>
                  <a:gd name="T50" fmla="*/ 0 w 123"/>
                  <a:gd name="T51" fmla="*/ 55 h 124"/>
                  <a:gd name="T52" fmla="*/ 0 w 123"/>
                  <a:gd name="T53" fmla="*/ 67 h 124"/>
                  <a:gd name="T54" fmla="*/ 2 w 123"/>
                  <a:gd name="T55" fmla="*/ 78 h 124"/>
                  <a:gd name="T56" fmla="*/ 6 w 123"/>
                  <a:gd name="T57" fmla="*/ 89 h 124"/>
                  <a:gd name="T58" fmla="*/ 12 w 123"/>
                  <a:gd name="T59" fmla="*/ 100 h 124"/>
                  <a:gd name="T60" fmla="*/ 21 w 123"/>
                  <a:gd name="T61" fmla="*/ 108 h 124"/>
                  <a:gd name="T62" fmla="*/ 31 w 123"/>
                  <a:gd name="T63" fmla="*/ 116 h 124"/>
                  <a:gd name="T64" fmla="*/ 42 w 123"/>
                  <a:gd name="T65" fmla="*/ 121 h 124"/>
                  <a:gd name="T66" fmla="*/ 40 w 123"/>
                  <a:gd name="T67" fmla="*/ 121 h 124"/>
                  <a:gd name="T68" fmla="*/ 42 w 123"/>
                  <a:gd name="T69" fmla="*/ 121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24"/>
                  <a:gd name="T107" fmla="*/ 123 w 123"/>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24">
                    <a:moveTo>
                      <a:pt x="42" y="121"/>
                    </a:moveTo>
                    <a:lnTo>
                      <a:pt x="54" y="124"/>
                    </a:lnTo>
                    <a:lnTo>
                      <a:pt x="67" y="124"/>
                    </a:lnTo>
                    <a:lnTo>
                      <a:pt x="78" y="122"/>
                    </a:lnTo>
                    <a:lnTo>
                      <a:pt x="89" y="118"/>
                    </a:lnTo>
                    <a:lnTo>
                      <a:pt x="99" y="111"/>
                    </a:lnTo>
                    <a:lnTo>
                      <a:pt x="108" y="104"/>
                    </a:lnTo>
                    <a:lnTo>
                      <a:pt x="115" y="94"/>
                    </a:lnTo>
                    <a:lnTo>
                      <a:pt x="120" y="83"/>
                    </a:lnTo>
                    <a:lnTo>
                      <a:pt x="123" y="70"/>
                    </a:lnTo>
                    <a:lnTo>
                      <a:pt x="123" y="58"/>
                    </a:lnTo>
                    <a:lnTo>
                      <a:pt x="121" y="46"/>
                    </a:lnTo>
                    <a:lnTo>
                      <a:pt x="118" y="35"/>
                    </a:lnTo>
                    <a:lnTo>
                      <a:pt x="111" y="24"/>
                    </a:lnTo>
                    <a:lnTo>
                      <a:pt x="103" y="16"/>
                    </a:lnTo>
                    <a:lnTo>
                      <a:pt x="93" y="8"/>
                    </a:lnTo>
                    <a:lnTo>
                      <a:pt x="83" y="3"/>
                    </a:lnTo>
                    <a:lnTo>
                      <a:pt x="70" y="0"/>
                    </a:lnTo>
                    <a:lnTo>
                      <a:pt x="58" y="0"/>
                    </a:lnTo>
                    <a:lnTo>
                      <a:pt x="45" y="2"/>
                    </a:lnTo>
                    <a:lnTo>
                      <a:pt x="35" y="7"/>
                    </a:lnTo>
                    <a:lnTo>
                      <a:pt x="24" y="13"/>
                    </a:lnTo>
                    <a:lnTo>
                      <a:pt x="16" y="22"/>
                    </a:lnTo>
                    <a:lnTo>
                      <a:pt x="8" y="32"/>
                    </a:lnTo>
                    <a:lnTo>
                      <a:pt x="3" y="43"/>
                    </a:lnTo>
                    <a:lnTo>
                      <a:pt x="0" y="55"/>
                    </a:lnTo>
                    <a:lnTo>
                      <a:pt x="0" y="67"/>
                    </a:lnTo>
                    <a:lnTo>
                      <a:pt x="2" y="78"/>
                    </a:lnTo>
                    <a:lnTo>
                      <a:pt x="6" y="89"/>
                    </a:lnTo>
                    <a:lnTo>
                      <a:pt x="12" y="100"/>
                    </a:lnTo>
                    <a:lnTo>
                      <a:pt x="21" y="108"/>
                    </a:lnTo>
                    <a:lnTo>
                      <a:pt x="31" y="116"/>
                    </a:lnTo>
                    <a:lnTo>
                      <a:pt x="42" y="121"/>
                    </a:lnTo>
                    <a:lnTo>
                      <a:pt x="40" y="121"/>
                    </a:lnTo>
                    <a:lnTo>
                      <a:pt x="42" y="121"/>
                    </a:lnTo>
                    <a:close/>
                  </a:path>
                </a:pathLst>
              </a:custGeom>
              <a:solidFill>
                <a:srgbClr val="B26500"/>
              </a:solidFill>
              <a:ln w="9525">
                <a:noFill/>
                <a:round/>
                <a:headEnd/>
                <a:tailEnd/>
              </a:ln>
            </p:spPr>
            <p:txBody>
              <a:bodyPr/>
              <a:lstStyle/>
              <a:p>
                <a:endParaRPr lang="en-GB"/>
              </a:p>
            </p:txBody>
          </p:sp>
          <p:sp>
            <p:nvSpPr>
              <p:cNvPr id="47137" name="Freeform 34"/>
              <p:cNvSpPr>
                <a:spLocks/>
              </p:cNvSpPr>
              <p:nvPr/>
            </p:nvSpPr>
            <p:spPr bwMode="auto">
              <a:xfrm>
                <a:off x="2252" y="2323"/>
                <a:ext cx="123" cy="125"/>
              </a:xfrm>
              <a:custGeom>
                <a:avLst/>
                <a:gdLst>
                  <a:gd name="T0" fmla="*/ 42 w 123"/>
                  <a:gd name="T1" fmla="*/ 121 h 125"/>
                  <a:gd name="T2" fmla="*/ 54 w 123"/>
                  <a:gd name="T3" fmla="*/ 125 h 125"/>
                  <a:gd name="T4" fmla="*/ 67 w 123"/>
                  <a:gd name="T5" fmla="*/ 125 h 125"/>
                  <a:gd name="T6" fmla="*/ 78 w 123"/>
                  <a:gd name="T7" fmla="*/ 122 h 125"/>
                  <a:gd name="T8" fmla="*/ 89 w 123"/>
                  <a:gd name="T9" fmla="*/ 118 h 125"/>
                  <a:gd name="T10" fmla="*/ 99 w 123"/>
                  <a:gd name="T11" fmla="*/ 112 h 125"/>
                  <a:gd name="T12" fmla="*/ 108 w 123"/>
                  <a:gd name="T13" fmla="*/ 104 h 125"/>
                  <a:gd name="T14" fmla="*/ 115 w 123"/>
                  <a:gd name="T15" fmla="*/ 95 h 125"/>
                  <a:gd name="T16" fmla="*/ 120 w 123"/>
                  <a:gd name="T17" fmla="*/ 83 h 125"/>
                  <a:gd name="T18" fmla="*/ 123 w 123"/>
                  <a:gd name="T19" fmla="*/ 70 h 125"/>
                  <a:gd name="T20" fmla="*/ 123 w 123"/>
                  <a:gd name="T21" fmla="*/ 59 h 125"/>
                  <a:gd name="T22" fmla="*/ 121 w 123"/>
                  <a:gd name="T23" fmla="*/ 47 h 125"/>
                  <a:gd name="T24" fmla="*/ 118 w 123"/>
                  <a:gd name="T25" fmla="*/ 35 h 125"/>
                  <a:gd name="T26" fmla="*/ 111 w 123"/>
                  <a:gd name="T27" fmla="*/ 25 h 125"/>
                  <a:gd name="T28" fmla="*/ 103 w 123"/>
                  <a:gd name="T29" fmla="*/ 16 h 125"/>
                  <a:gd name="T30" fmla="*/ 93 w 123"/>
                  <a:gd name="T31" fmla="*/ 9 h 125"/>
                  <a:gd name="T32" fmla="*/ 83 w 123"/>
                  <a:gd name="T33" fmla="*/ 3 h 125"/>
                  <a:gd name="T34" fmla="*/ 70 w 123"/>
                  <a:gd name="T35" fmla="*/ 0 h 125"/>
                  <a:gd name="T36" fmla="*/ 58 w 123"/>
                  <a:gd name="T37" fmla="*/ 0 h 125"/>
                  <a:gd name="T38" fmla="*/ 45 w 123"/>
                  <a:gd name="T39" fmla="*/ 2 h 125"/>
                  <a:gd name="T40" fmla="*/ 35 w 123"/>
                  <a:gd name="T41" fmla="*/ 8 h 125"/>
                  <a:gd name="T42" fmla="*/ 24 w 123"/>
                  <a:gd name="T43" fmla="*/ 14 h 125"/>
                  <a:gd name="T44" fmla="*/ 16 w 123"/>
                  <a:gd name="T45" fmla="*/ 22 h 125"/>
                  <a:gd name="T46" fmla="*/ 8 w 123"/>
                  <a:gd name="T47" fmla="*/ 32 h 125"/>
                  <a:gd name="T48" fmla="*/ 3 w 123"/>
                  <a:gd name="T49" fmla="*/ 44 h 125"/>
                  <a:gd name="T50" fmla="*/ 0 w 123"/>
                  <a:gd name="T51" fmla="*/ 56 h 125"/>
                  <a:gd name="T52" fmla="*/ 0 w 123"/>
                  <a:gd name="T53" fmla="*/ 68 h 125"/>
                  <a:gd name="T54" fmla="*/ 2 w 123"/>
                  <a:gd name="T55" fmla="*/ 80 h 125"/>
                  <a:gd name="T56" fmla="*/ 6 w 123"/>
                  <a:gd name="T57" fmla="*/ 92 h 125"/>
                  <a:gd name="T58" fmla="*/ 12 w 123"/>
                  <a:gd name="T59" fmla="*/ 101 h 125"/>
                  <a:gd name="T60" fmla="*/ 21 w 123"/>
                  <a:gd name="T61" fmla="*/ 110 h 125"/>
                  <a:gd name="T62" fmla="*/ 31 w 123"/>
                  <a:gd name="T63" fmla="*/ 117 h 125"/>
                  <a:gd name="T64" fmla="*/ 42 w 123"/>
                  <a:gd name="T65" fmla="*/ 121 h 125"/>
                  <a:gd name="T66" fmla="*/ 40 w 123"/>
                  <a:gd name="T67" fmla="*/ 121 h 125"/>
                  <a:gd name="T68" fmla="*/ 42 w 123"/>
                  <a:gd name="T69" fmla="*/ 121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25"/>
                  <a:gd name="T107" fmla="*/ 123 w 123"/>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25">
                    <a:moveTo>
                      <a:pt x="42" y="121"/>
                    </a:moveTo>
                    <a:lnTo>
                      <a:pt x="54" y="125"/>
                    </a:lnTo>
                    <a:lnTo>
                      <a:pt x="67" y="125"/>
                    </a:lnTo>
                    <a:lnTo>
                      <a:pt x="78" y="122"/>
                    </a:lnTo>
                    <a:lnTo>
                      <a:pt x="89" y="118"/>
                    </a:lnTo>
                    <a:lnTo>
                      <a:pt x="99" y="112"/>
                    </a:lnTo>
                    <a:lnTo>
                      <a:pt x="108" y="104"/>
                    </a:lnTo>
                    <a:lnTo>
                      <a:pt x="115" y="95"/>
                    </a:lnTo>
                    <a:lnTo>
                      <a:pt x="120" y="83"/>
                    </a:lnTo>
                    <a:lnTo>
                      <a:pt x="123" y="70"/>
                    </a:lnTo>
                    <a:lnTo>
                      <a:pt x="123" y="59"/>
                    </a:lnTo>
                    <a:lnTo>
                      <a:pt x="121" y="47"/>
                    </a:lnTo>
                    <a:lnTo>
                      <a:pt x="118" y="35"/>
                    </a:lnTo>
                    <a:lnTo>
                      <a:pt x="111" y="25"/>
                    </a:lnTo>
                    <a:lnTo>
                      <a:pt x="103" y="16"/>
                    </a:lnTo>
                    <a:lnTo>
                      <a:pt x="93" y="9"/>
                    </a:lnTo>
                    <a:lnTo>
                      <a:pt x="83" y="3"/>
                    </a:lnTo>
                    <a:lnTo>
                      <a:pt x="70" y="0"/>
                    </a:lnTo>
                    <a:lnTo>
                      <a:pt x="58" y="0"/>
                    </a:lnTo>
                    <a:lnTo>
                      <a:pt x="45" y="2"/>
                    </a:lnTo>
                    <a:lnTo>
                      <a:pt x="35" y="8"/>
                    </a:lnTo>
                    <a:lnTo>
                      <a:pt x="24" y="14"/>
                    </a:lnTo>
                    <a:lnTo>
                      <a:pt x="16" y="22"/>
                    </a:lnTo>
                    <a:lnTo>
                      <a:pt x="8" y="32"/>
                    </a:lnTo>
                    <a:lnTo>
                      <a:pt x="3" y="44"/>
                    </a:lnTo>
                    <a:lnTo>
                      <a:pt x="0" y="56"/>
                    </a:lnTo>
                    <a:lnTo>
                      <a:pt x="0" y="68"/>
                    </a:lnTo>
                    <a:lnTo>
                      <a:pt x="2" y="80"/>
                    </a:lnTo>
                    <a:lnTo>
                      <a:pt x="6" y="92"/>
                    </a:lnTo>
                    <a:lnTo>
                      <a:pt x="12" y="101"/>
                    </a:lnTo>
                    <a:lnTo>
                      <a:pt x="21" y="110"/>
                    </a:lnTo>
                    <a:lnTo>
                      <a:pt x="31" y="117"/>
                    </a:lnTo>
                    <a:lnTo>
                      <a:pt x="42" y="121"/>
                    </a:lnTo>
                    <a:lnTo>
                      <a:pt x="40" y="121"/>
                    </a:lnTo>
                    <a:lnTo>
                      <a:pt x="42" y="121"/>
                    </a:lnTo>
                    <a:close/>
                  </a:path>
                </a:pathLst>
              </a:custGeom>
              <a:solidFill>
                <a:srgbClr val="B26500"/>
              </a:solidFill>
              <a:ln w="9525">
                <a:noFill/>
                <a:round/>
                <a:headEnd/>
                <a:tailEnd/>
              </a:ln>
            </p:spPr>
            <p:txBody>
              <a:bodyPr/>
              <a:lstStyle/>
              <a:p>
                <a:endParaRPr lang="en-GB"/>
              </a:p>
            </p:txBody>
          </p:sp>
          <p:sp>
            <p:nvSpPr>
              <p:cNvPr id="47138" name="Rectangle 35"/>
              <p:cNvSpPr>
                <a:spLocks noChangeArrowheads="1"/>
              </p:cNvSpPr>
              <p:nvPr/>
            </p:nvSpPr>
            <p:spPr bwMode="auto">
              <a:xfrm>
                <a:off x="1962" y="2865"/>
                <a:ext cx="733" cy="97"/>
              </a:xfrm>
              <a:prstGeom prst="rect">
                <a:avLst/>
              </a:prstGeom>
              <a:solidFill>
                <a:srgbClr val="0C0000"/>
              </a:solidFill>
              <a:ln w="9525">
                <a:noFill/>
                <a:miter lim="800000"/>
                <a:headEnd/>
                <a:tailEnd/>
              </a:ln>
            </p:spPr>
            <p:txBody>
              <a:bodyPr/>
              <a:lstStyle/>
              <a:p>
                <a:endParaRPr lang="en-GB"/>
              </a:p>
            </p:txBody>
          </p:sp>
          <p:sp>
            <p:nvSpPr>
              <p:cNvPr id="47139" name="Rectangle 36"/>
              <p:cNvSpPr>
                <a:spLocks noChangeArrowheads="1"/>
              </p:cNvSpPr>
              <p:nvPr/>
            </p:nvSpPr>
            <p:spPr bwMode="auto">
              <a:xfrm>
                <a:off x="1811" y="2936"/>
                <a:ext cx="1009" cy="89"/>
              </a:xfrm>
              <a:prstGeom prst="rect">
                <a:avLst/>
              </a:prstGeom>
              <a:solidFill>
                <a:srgbClr val="B26500"/>
              </a:solidFill>
              <a:ln w="9525">
                <a:noFill/>
                <a:miter lim="800000"/>
                <a:headEnd/>
                <a:tailEnd/>
              </a:ln>
            </p:spPr>
            <p:txBody>
              <a:bodyPr/>
              <a:lstStyle/>
              <a:p>
                <a:endParaRPr lang="en-GB"/>
              </a:p>
            </p:txBody>
          </p:sp>
          <p:sp>
            <p:nvSpPr>
              <p:cNvPr id="47140" name="Freeform 37"/>
              <p:cNvSpPr>
                <a:spLocks/>
              </p:cNvSpPr>
              <p:nvPr/>
            </p:nvSpPr>
            <p:spPr bwMode="auto">
              <a:xfrm>
                <a:off x="1663" y="2998"/>
                <a:ext cx="1298" cy="62"/>
              </a:xfrm>
              <a:custGeom>
                <a:avLst/>
                <a:gdLst>
                  <a:gd name="T0" fmla="*/ 0 w 1298"/>
                  <a:gd name="T1" fmla="*/ 62 h 62"/>
                  <a:gd name="T2" fmla="*/ 1298 w 1298"/>
                  <a:gd name="T3" fmla="*/ 62 h 62"/>
                  <a:gd name="T4" fmla="*/ 1296 w 1298"/>
                  <a:gd name="T5" fmla="*/ 51 h 62"/>
                  <a:gd name="T6" fmla="*/ 1292 w 1298"/>
                  <a:gd name="T7" fmla="*/ 41 h 62"/>
                  <a:gd name="T8" fmla="*/ 1287 w 1298"/>
                  <a:gd name="T9" fmla="*/ 31 h 62"/>
                  <a:gd name="T10" fmla="*/ 1279 w 1298"/>
                  <a:gd name="T11" fmla="*/ 22 h 62"/>
                  <a:gd name="T12" fmla="*/ 1271 w 1298"/>
                  <a:gd name="T13" fmla="*/ 13 h 62"/>
                  <a:gd name="T14" fmla="*/ 1261 w 1298"/>
                  <a:gd name="T15" fmla="*/ 7 h 62"/>
                  <a:gd name="T16" fmla="*/ 1251 w 1298"/>
                  <a:gd name="T17" fmla="*/ 1 h 62"/>
                  <a:gd name="T18" fmla="*/ 1239 w 1298"/>
                  <a:gd name="T19" fmla="*/ 0 h 62"/>
                  <a:gd name="T20" fmla="*/ 62 w 1298"/>
                  <a:gd name="T21" fmla="*/ 0 h 62"/>
                  <a:gd name="T22" fmla="*/ 51 w 1298"/>
                  <a:gd name="T23" fmla="*/ 1 h 62"/>
                  <a:gd name="T24" fmla="*/ 41 w 1298"/>
                  <a:gd name="T25" fmla="*/ 4 h 62"/>
                  <a:gd name="T26" fmla="*/ 31 w 1298"/>
                  <a:gd name="T27" fmla="*/ 9 h 62"/>
                  <a:gd name="T28" fmla="*/ 22 w 1298"/>
                  <a:gd name="T29" fmla="*/ 15 h 62"/>
                  <a:gd name="T30" fmla="*/ 14 w 1298"/>
                  <a:gd name="T31" fmla="*/ 24 h 62"/>
                  <a:gd name="T32" fmla="*/ 8 w 1298"/>
                  <a:gd name="T33" fmla="*/ 34 h 62"/>
                  <a:gd name="T34" fmla="*/ 4 w 1298"/>
                  <a:gd name="T35" fmla="*/ 47 h 62"/>
                  <a:gd name="T36" fmla="*/ 0 w 1298"/>
                  <a:gd name="T37" fmla="*/ 62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8"/>
                  <a:gd name="T58" fmla="*/ 0 h 62"/>
                  <a:gd name="T59" fmla="*/ 1298 w 1298"/>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8" h="62">
                    <a:moveTo>
                      <a:pt x="0" y="62"/>
                    </a:moveTo>
                    <a:lnTo>
                      <a:pt x="1298" y="62"/>
                    </a:lnTo>
                    <a:lnTo>
                      <a:pt x="1296" y="51"/>
                    </a:lnTo>
                    <a:lnTo>
                      <a:pt x="1292" y="41"/>
                    </a:lnTo>
                    <a:lnTo>
                      <a:pt x="1287" y="31"/>
                    </a:lnTo>
                    <a:lnTo>
                      <a:pt x="1279" y="22"/>
                    </a:lnTo>
                    <a:lnTo>
                      <a:pt x="1271" y="13"/>
                    </a:lnTo>
                    <a:lnTo>
                      <a:pt x="1261" y="7"/>
                    </a:lnTo>
                    <a:lnTo>
                      <a:pt x="1251" y="1"/>
                    </a:lnTo>
                    <a:lnTo>
                      <a:pt x="1239" y="0"/>
                    </a:lnTo>
                    <a:lnTo>
                      <a:pt x="62" y="0"/>
                    </a:lnTo>
                    <a:lnTo>
                      <a:pt x="51" y="1"/>
                    </a:lnTo>
                    <a:lnTo>
                      <a:pt x="41" y="4"/>
                    </a:lnTo>
                    <a:lnTo>
                      <a:pt x="31" y="9"/>
                    </a:lnTo>
                    <a:lnTo>
                      <a:pt x="22" y="15"/>
                    </a:lnTo>
                    <a:lnTo>
                      <a:pt x="14" y="24"/>
                    </a:lnTo>
                    <a:lnTo>
                      <a:pt x="8" y="34"/>
                    </a:lnTo>
                    <a:lnTo>
                      <a:pt x="4" y="47"/>
                    </a:lnTo>
                    <a:lnTo>
                      <a:pt x="0" y="62"/>
                    </a:lnTo>
                    <a:close/>
                  </a:path>
                </a:pathLst>
              </a:custGeom>
              <a:solidFill>
                <a:srgbClr val="0C0000"/>
              </a:solidFill>
              <a:ln w="9525">
                <a:noFill/>
                <a:round/>
                <a:headEnd/>
                <a:tailEnd/>
              </a:ln>
            </p:spPr>
            <p:txBody>
              <a:bodyPr/>
              <a:lstStyle/>
              <a:p>
                <a:endParaRPr lang="en-GB"/>
              </a:p>
            </p:txBody>
          </p:sp>
        </p:grpSp>
        <p:sp>
          <p:nvSpPr>
            <p:cNvPr id="47116" name="Text Box 42"/>
            <p:cNvSpPr txBox="1">
              <a:spLocks noChangeArrowheads="1"/>
            </p:cNvSpPr>
            <p:nvPr/>
          </p:nvSpPr>
          <p:spPr bwMode="auto">
            <a:xfrm>
              <a:off x="994" y="2350"/>
              <a:ext cx="1043" cy="231"/>
            </a:xfrm>
            <a:prstGeom prst="rect">
              <a:avLst/>
            </a:prstGeom>
            <a:noFill/>
            <a:ln w="9525">
              <a:noFill/>
              <a:miter lim="800000"/>
              <a:headEnd/>
              <a:tailEnd/>
            </a:ln>
          </p:spPr>
          <p:txBody>
            <a:bodyPr>
              <a:spAutoFit/>
            </a:bodyPr>
            <a:lstStyle/>
            <a:p>
              <a:pPr>
                <a:spcBef>
                  <a:spcPct val="50000"/>
                </a:spcBef>
              </a:pPr>
              <a:r>
                <a:rPr lang="en-GB" b="1"/>
                <a:t>Host factors</a:t>
              </a:r>
              <a:endParaRPr lang="en-US" b="1"/>
            </a:p>
          </p:txBody>
        </p:sp>
        <p:sp>
          <p:nvSpPr>
            <p:cNvPr id="47117" name="Text Box 43"/>
            <p:cNvSpPr txBox="1">
              <a:spLocks noChangeArrowheads="1"/>
            </p:cNvSpPr>
            <p:nvPr/>
          </p:nvSpPr>
          <p:spPr bwMode="auto">
            <a:xfrm>
              <a:off x="2472" y="2423"/>
              <a:ext cx="862" cy="404"/>
            </a:xfrm>
            <a:prstGeom prst="rect">
              <a:avLst/>
            </a:prstGeom>
            <a:noFill/>
            <a:ln w="9525">
              <a:noFill/>
              <a:miter lim="800000"/>
              <a:headEnd/>
              <a:tailEnd/>
            </a:ln>
          </p:spPr>
          <p:txBody>
            <a:bodyPr>
              <a:spAutoFit/>
            </a:bodyPr>
            <a:lstStyle/>
            <a:p>
              <a:pPr>
                <a:spcBef>
                  <a:spcPct val="50000"/>
                </a:spcBef>
              </a:pPr>
              <a:r>
                <a:rPr lang="en-GB" b="1"/>
                <a:t>Microbe factors</a:t>
              </a:r>
              <a:endParaRPr lang="en-US" b="1"/>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blinds(horizontal)">
                                      <p:cBhvr>
                                        <p:cTn id="7" dur="500"/>
                                        <p:tgtEl>
                                          <p:spTgt spid="921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1"/>
                                        </p:tgtEl>
                                        <p:attrNameLst>
                                          <p:attrName>style.visibility</p:attrName>
                                        </p:attrNameLst>
                                      </p:cBhvr>
                                      <p:to>
                                        <p:strVal val="visible"/>
                                      </p:to>
                                    </p:set>
                                    <p:animEffect transition="in" filter="blinds(horizontal)">
                                      <p:cBhvr>
                                        <p:cTn id="12" dur="500"/>
                                        <p:tgtEl>
                                          <p:spTgt spid="9220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99"/>
                                        </p:tgtEl>
                                        <p:attrNameLst>
                                          <p:attrName>style.visibility</p:attrName>
                                        </p:attrNameLst>
                                      </p:cBhvr>
                                      <p:to>
                                        <p:strVal val="visible"/>
                                      </p:to>
                                    </p:set>
                                    <p:animEffect transition="in" filter="blinds(horizontal)">
                                      <p:cBhvr>
                                        <p:cTn id="15" dur="500"/>
                                        <p:tgtEl>
                                          <p:spTgt spid="9219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200"/>
                                        </p:tgtEl>
                                        <p:attrNameLst>
                                          <p:attrName>style.visibility</p:attrName>
                                        </p:attrNameLst>
                                      </p:cBhvr>
                                      <p:to>
                                        <p:strVal val="visible"/>
                                      </p:to>
                                    </p:set>
                                    <p:animEffect transition="in" filter="blinds(horizontal)">
                                      <p:cBhvr>
                                        <p:cTn id="18" dur="500"/>
                                        <p:tgtEl>
                                          <p:spTgt spid="9220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2173"/>
                                        </p:tgtEl>
                                        <p:attrNameLst>
                                          <p:attrName>style.visibility</p:attrName>
                                        </p:attrNameLst>
                                      </p:cBhvr>
                                      <p:to>
                                        <p:strVal val="visible"/>
                                      </p:to>
                                    </p:set>
                                    <p:animEffect transition="in" filter="blinds(horizontal)">
                                      <p:cBhvr>
                                        <p:cTn id="23" dur="500"/>
                                        <p:tgtEl>
                                          <p:spTgt spid="9217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92199"/>
                                        </p:tgtEl>
                                        <p:attrNameLst>
                                          <p:attrName>ppt_x</p:attrName>
                                        </p:attrNameLst>
                                      </p:cBhvr>
                                      <p:tavLst>
                                        <p:tav tm="0">
                                          <p:val>
                                            <p:strVal val="ppt_x"/>
                                          </p:val>
                                        </p:tav>
                                        <p:tav tm="100000">
                                          <p:val>
                                            <p:strVal val="ppt_x"/>
                                          </p:val>
                                        </p:tav>
                                      </p:tavLst>
                                    </p:anim>
                                    <p:anim calcmode="lin" valueType="num">
                                      <p:cBhvr additive="base">
                                        <p:cTn id="28" dur="500"/>
                                        <p:tgtEl>
                                          <p:spTgt spid="92199"/>
                                        </p:tgtEl>
                                        <p:attrNameLst>
                                          <p:attrName>ppt_y</p:attrName>
                                        </p:attrNameLst>
                                      </p:cBhvr>
                                      <p:tavLst>
                                        <p:tav tm="0">
                                          <p:val>
                                            <p:strVal val="ppt_y"/>
                                          </p:val>
                                        </p:tav>
                                        <p:tav tm="100000">
                                          <p:val>
                                            <p:strVal val="1+ppt_h/2"/>
                                          </p:val>
                                        </p:tav>
                                      </p:tavLst>
                                    </p:anim>
                                    <p:set>
                                      <p:cBhvr>
                                        <p:cTn id="29" dur="1" fill="hold">
                                          <p:stCondLst>
                                            <p:cond delay="499"/>
                                          </p:stCondLst>
                                        </p:cTn>
                                        <p:tgtEl>
                                          <p:spTgt spid="92199"/>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92201"/>
                                        </p:tgtEl>
                                        <p:attrNameLst>
                                          <p:attrName>ppt_x</p:attrName>
                                        </p:attrNameLst>
                                      </p:cBhvr>
                                      <p:tavLst>
                                        <p:tav tm="0">
                                          <p:val>
                                            <p:strVal val="ppt_x"/>
                                          </p:val>
                                        </p:tav>
                                        <p:tav tm="100000">
                                          <p:val>
                                            <p:strVal val="ppt_x"/>
                                          </p:val>
                                        </p:tav>
                                      </p:tavLst>
                                    </p:anim>
                                    <p:anim calcmode="lin" valueType="num">
                                      <p:cBhvr additive="base">
                                        <p:cTn id="32" dur="500"/>
                                        <p:tgtEl>
                                          <p:spTgt spid="92201"/>
                                        </p:tgtEl>
                                        <p:attrNameLst>
                                          <p:attrName>ppt_y</p:attrName>
                                        </p:attrNameLst>
                                      </p:cBhvr>
                                      <p:tavLst>
                                        <p:tav tm="0">
                                          <p:val>
                                            <p:strVal val="ppt_y"/>
                                          </p:val>
                                        </p:tav>
                                        <p:tav tm="100000">
                                          <p:val>
                                            <p:strVal val="1+ppt_h/2"/>
                                          </p:val>
                                        </p:tav>
                                      </p:tavLst>
                                    </p:anim>
                                    <p:set>
                                      <p:cBhvr>
                                        <p:cTn id="33" dur="1" fill="hold">
                                          <p:stCondLst>
                                            <p:cond delay="499"/>
                                          </p:stCondLst>
                                        </p:cTn>
                                        <p:tgtEl>
                                          <p:spTgt spid="92201"/>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92200"/>
                                        </p:tgtEl>
                                        <p:attrNameLst>
                                          <p:attrName>ppt_x</p:attrName>
                                        </p:attrNameLst>
                                      </p:cBhvr>
                                      <p:tavLst>
                                        <p:tav tm="0">
                                          <p:val>
                                            <p:strVal val="ppt_x"/>
                                          </p:val>
                                        </p:tav>
                                        <p:tav tm="100000">
                                          <p:val>
                                            <p:strVal val="ppt_x"/>
                                          </p:val>
                                        </p:tav>
                                      </p:tavLst>
                                    </p:anim>
                                    <p:anim calcmode="lin" valueType="num">
                                      <p:cBhvr additive="base">
                                        <p:cTn id="36" dur="500"/>
                                        <p:tgtEl>
                                          <p:spTgt spid="92200"/>
                                        </p:tgtEl>
                                        <p:attrNameLst>
                                          <p:attrName>ppt_y</p:attrName>
                                        </p:attrNameLst>
                                      </p:cBhvr>
                                      <p:tavLst>
                                        <p:tav tm="0">
                                          <p:val>
                                            <p:strVal val="ppt_y"/>
                                          </p:val>
                                        </p:tav>
                                        <p:tav tm="100000">
                                          <p:val>
                                            <p:strVal val="1+ppt_h/2"/>
                                          </p:val>
                                        </p:tav>
                                      </p:tavLst>
                                    </p:anim>
                                    <p:set>
                                      <p:cBhvr>
                                        <p:cTn id="37" dur="1" fill="hold">
                                          <p:stCondLst>
                                            <p:cond delay="499"/>
                                          </p:stCondLst>
                                        </p:cTn>
                                        <p:tgtEl>
                                          <p:spTgt spid="92200"/>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92173"/>
                                        </p:tgtEl>
                                        <p:attrNameLst>
                                          <p:attrName>ppt_x</p:attrName>
                                        </p:attrNameLst>
                                      </p:cBhvr>
                                      <p:tavLst>
                                        <p:tav tm="0">
                                          <p:val>
                                            <p:strVal val="ppt_x"/>
                                          </p:val>
                                        </p:tav>
                                        <p:tav tm="100000">
                                          <p:val>
                                            <p:strVal val="ppt_x"/>
                                          </p:val>
                                        </p:tav>
                                      </p:tavLst>
                                    </p:anim>
                                    <p:anim calcmode="lin" valueType="num">
                                      <p:cBhvr additive="base">
                                        <p:cTn id="40" dur="500"/>
                                        <p:tgtEl>
                                          <p:spTgt spid="92173"/>
                                        </p:tgtEl>
                                        <p:attrNameLst>
                                          <p:attrName>ppt_y</p:attrName>
                                        </p:attrNameLst>
                                      </p:cBhvr>
                                      <p:tavLst>
                                        <p:tav tm="0">
                                          <p:val>
                                            <p:strVal val="ppt_y"/>
                                          </p:val>
                                        </p:tav>
                                        <p:tav tm="100000">
                                          <p:val>
                                            <p:strVal val="1+ppt_h/2"/>
                                          </p:val>
                                        </p:tav>
                                      </p:tavLst>
                                    </p:anim>
                                    <p:set>
                                      <p:cBhvr>
                                        <p:cTn id="41" dur="1" fill="hold">
                                          <p:stCondLst>
                                            <p:cond delay="499"/>
                                          </p:stCondLst>
                                        </p:cTn>
                                        <p:tgtEl>
                                          <p:spTgt spid="9217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2168"/>
                                        </p:tgtEl>
                                        <p:attrNameLst>
                                          <p:attrName>style.visibility</p:attrName>
                                        </p:attrNameLst>
                                      </p:cBhvr>
                                      <p:to>
                                        <p:strVal val="visible"/>
                                      </p:to>
                                    </p:set>
                                    <p:anim calcmode="lin" valueType="num">
                                      <p:cBhvr additive="base">
                                        <p:cTn id="52" dur="500" fill="hold"/>
                                        <p:tgtEl>
                                          <p:spTgt spid="92168"/>
                                        </p:tgtEl>
                                        <p:attrNameLst>
                                          <p:attrName>ppt_x</p:attrName>
                                        </p:attrNameLst>
                                      </p:cBhvr>
                                      <p:tavLst>
                                        <p:tav tm="0">
                                          <p:val>
                                            <p:strVal val="#ppt_x"/>
                                          </p:val>
                                        </p:tav>
                                        <p:tav tm="100000">
                                          <p:val>
                                            <p:strVal val="#ppt_x"/>
                                          </p:val>
                                        </p:tav>
                                      </p:tavLst>
                                    </p:anim>
                                    <p:anim calcmode="lin" valueType="num">
                                      <p:cBhvr additive="base">
                                        <p:cTn id="53" dur="500" fill="hold"/>
                                        <p:tgtEl>
                                          <p:spTgt spid="92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P spid="92168" grpId="0"/>
      <p:bldP spid="92199" grpId="0"/>
      <p:bldP spid="92199" grpId="1"/>
      <p:bldP spid="92200" grpId="0"/>
      <p:bldP spid="92200" grpId="1"/>
      <p:bldP spid="92201" grpId="0" animBg="1"/>
      <p:bldP spid="9220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692275" y="333375"/>
            <a:ext cx="5688013" cy="701675"/>
          </a:xfrm>
          <a:prstGeom prst="rect">
            <a:avLst/>
          </a:prstGeom>
          <a:noFill/>
          <a:ln w="9525">
            <a:noFill/>
            <a:miter lim="800000"/>
            <a:headEnd/>
            <a:tailEnd/>
          </a:ln>
        </p:spPr>
        <p:txBody>
          <a:bodyPr>
            <a:spAutoFit/>
          </a:bodyPr>
          <a:lstStyle/>
          <a:p>
            <a:pPr algn="ctr">
              <a:spcBef>
                <a:spcPct val="50000"/>
              </a:spcBef>
            </a:pPr>
            <a:r>
              <a:rPr lang="en-GB" sz="4000" b="1" dirty="0">
                <a:solidFill>
                  <a:srgbClr val="FF0000"/>
                </a:solidFill>
              </a:rPr>
              <a:t>Microbiota and man….</a:t>
            </a:r>
            <a:endParaRPr lang="en-US" sz="4000" b="1" dirty="0">
              <a:solidFill>
                <a:srgbClr val="FF0000"/>
              </a:solidFill>
            </a:endParaRPr>
          </a:p>
        </p:txBody>
      </p:sp>
      <p:sp>
        <p:nvSpPr>
          <p:cNvPr id="40965" name="Text Box 5"/>
          <p:cNvSpPr txBox="1">
            <a:spLocks noChangeArrowheads="1"/>
          </p:cNvSpPr>
          <p:nvPr/>
        </p:nvSpPr>
        <p:spPr bwMode="auto">
          <a:xfrm>
            <a:off x="539750" y="1406525"/>
            <a:ext cx="2665413" cy="366713"/>
          </a:xfrm>
          <a:prstGeom prst="rect">
            <a:avLst/>
          </a:prstGeom>
          <a:noFill/>
          <a:ln w="9525">
            <a:noFill/>
            <a:miter lim="800000"/>
            <a:headEnd/>
            <a:tailEnd/>
          </a:ln>
        </p:spPr>
        <p:txBody>
          <a:bodyPr>
            <a:spAutoFit/>
          </a:bodyPr>
          <a:lstStyle/>
          <a:p>
            <a:pPr>
              <a:spcBef>
                <a:spcPct val="50000"/>
              </a:spcBef>
            </a:pPr>
            <a:r>
              <a:rPr lang="en-GB" b="1"/>
              <a:t>Microbes-normal flora</a:t>
            </a:r>
            <a:endParaRPr lang="en-US" b="1"/>
          </a:p>
        </p:txBody>
      </p:sp>
      <p:sp>
        <p:nvSpPr>
          <p:cNvPr id="40966" name="Text Box 6"/>
          <p:cNvSpPr txBox="1">
            <a:spLocks noChangeArrowheads="1"/>
          </p:cNvSpPr>
          <p:nvPr/>
        </p:nvSpPr>
        <p:spPr bwMode="auto">
          <a:xfrm>
            <a:off x="5651500" y="1341438"/>
            <a:ext cx="2016125" cy="366712"/>
          </a:xfrm>
          <a:prstGeom prst="rect">
            <a:avLst/>
          </a:prstGeom>
          <a:noFill/>
          <a:ln w="9525">
            <a:noFill/>
            <a:miter lim="800000"/>
            <a:headEnd/>
            <a:tailEnd/>
          </a:ln>
        </p:spPr>
        <p:txBody>
          <a:bodyPr>
            <a:spAutoFit/>
          </a:bodyPr>
          <a:lstStyle/>
          <a:p>
            <a:pPr>
              <a:spcBef>
                <a:spcPct val="50000"/>
              </a:spcBef>
            </a:pPr>
            <a:r>
              <a:rPr lang="en-GB" b="1"/>
              <a:t>man</a:t>
            </a:r>
            <a:endParaRPr lang="en-US" b="1"/>
          </a:p>
        </p:txBody>
      </p:sp>
      <p:sp>
        <p:nvSpPr>
          <p:cNvPr id="40967" name="Text Box 7"/>
          <p:cNvSpPr txBox="1">
            <a:spLocks noChangeArrowheads="1"/>
          </p:cNvSpPr>
          <p:nvPr/>
        </p:nvSpPr>
        <p:spPr bwMode="auto">
          <a:xfrm>
            <a:off x="3348038" y="1989138"/>
            <a:ext cx="2951162" cy="366712"/>
          </a:xfrm>
          <a:prstGeom prst="rect">
            <a:avLst/>
          </a:prstGeom>
          <a:noFill/>
          <a:ln w="9525">
            <a:noFill/>
            <a:miter lim="800000"/>
            <a:headEnd/>
            <a:tailEnd/>
          </a:ln>
        </p:spPr>
        <p:txBody>
          <a:bodyPr>
            <a:spAutoFit/>
          </a:bodyPr>
          <a:lstStyle/>
          <a:p>
            <a:pPr>
              <a:spcBef>
                <a:spcPct val="50000"/>
              </a:spcBef>
            </a:pPr>
            <a:r>
              <a:rPr lang="en-GB" b="1"/>
              <a:t>Symbiotic relation</a:t>
            </a:r>
            <a:endParaRPr lang="en-US"/>
          </a:p>
        </p:txBody>
      </p:sp>
      <p:sp>
        <p:nvSpPr>
          <p:cNvPr id="40969" name="Text Box 9"/>
          <p:cNvSpPr txBox="1">
            <a:spLocks noChangeArrowheads="1"/>
          </p:cNvSpPr>
          <p:nvPr/>
        </p:nvSpPr>
        <p:spPr bwMode="auto">
          <a:xfrm>
            <a:off x="3276600" y="4394200"/>
            <a:ext cx="2590800" cy="366713"/>
          </a:xfrm>
          <a:prstGeom prst="rect">
            <a:avLst/>
          </a:prstGeom>
          <a:noFill/>
          <a:ln w="9525">
            <a:noFill/>
            <a:miter lim="800000"/>
            <a:headEnd/>
            <a:tailEnd/>
          </a:ln>
        </p:spPr>
        <p:txBody>
          <a:bodyPr>
            <a:spAutoFit/>
          </a:bodyPr>
          <a:lstStyle/>
          <a:p>
            <a:pPr>
              <a:spcBef>
                <a:spcPct val="50000"/>
              </a:spcBef>
            </a:pPr>
            <a:r>
              <a:rPr lang="en-GB" b="1"/>
              <a:t>Man is unaffected</a:t>
            </a:r>
            <a:endParaRPr lang="en-US" b="1"/>
          </a:p>
        </p:txBody>
      </p:sp>
      <p:sp>
        <p:nvSpPr>
          <p:cNvPr id="48135" name="AutoShape 15" descr="http://cristianoronaldopics.blogspot.com/2008/04/japan-soccer-manchester-united.html">
            <a:hlinkClick r:id="rId3"/>
          </p:cNvPr>
          <p:cNvSpPr>
            <a:spLocks noChangeAspect="1" noChangeArrowheads="1"/>
          </p:cNvSpPr>
          <p:nvPr/>
        </p:nvSpPr>
        <p:spPr bwMode="auto">
          <a:xfrm>
            <a:off x="4014788" y="3057525"/>
            <a:ext cx="1114425" cy="742950"/>
          </a:xfrm>
          <a:prstGeom prst="rect">
            <a:avLst/>
          </a:prstGeom>
          <a:noFill/>
          <a:ln w="9525">
            <a:noFill/>
            <a:miter lim="800000"/>
            <a:headEnd/>
            <a:tailEnd/>
          </a:ln>
        </p:spPr>
        <p:txBody>
          <a:bodyPr/>
          <a:lstStyle/>
          <a:p>
            <a:endParaRPr lang="en-GB"/>
          </a:p>
        </p:txBody>
      </p:sp>
      <p:sp>
        <p:nvSpPr>
          <p:cNvPr id="48136" name="AutoShape 17" descr="http://cristianoronaldopics.blogspot.com/2008/04/japan-soccer-manchester-united.html">
            <a:hlinkClick r:id="rId3"/>
          </p:cNvPr>
          <p:cNvSpPr>
            <a:spLocks noChangeAspect="1" noChangeArrowheads="1"/>
          </p:cNvSpPr>
          <p:nvPr/>
        </p:nvSpPr>
        <p:spPr bwMode="auto">
          <a:xfrm>
            <a:off x="4014788" y="3057525"/>
            <a:ext cx="1114425" cy="742950"/>
          </a:xfrm>
          <a:prstGeom prst="rect">
            <a:avLst/>
          </a:prstGeom>
          <a:noFill/>
          <a:ln w="9525">
            <a:noFill/>
            <a:miter lim="800000"/>
            <a:headEnd/>
            <a:tailEnd/>
          </a:ln>
        </p:spPr>
        <p:txBody>
          <a:bodyPr/>
          <a:lstStyle/>
          <a:p>
            <a:endParaRPr lang="en-GB"/>
          </a:p>
        </p:txBody>
      </p:sp>
      <p:grpSp>
        <p:nvGrpSpPr>
          <p:cNvPr id="2" name="Group 39"/>
          <p:cNvGrpSpPr>
            <a:grpSpLocks/>
          </p:cNvGrpSpPr>
          <p:nvPr/>
        </p:nvGrpSpPr>
        <p:grpSpPr bwMode="auto">
          <a:xfrm>
            <a:off x="2700338" y="2276475"/>
            <a:ext cx="3816350" cy="1941513"/>
            <a:chOff x="1519" y="1344"/>
            <a:chExt cx="2449" cy="2301"/>
          </a:xfrm>
        </p:grpSpPr>
        <p:pic>
          <p:nvPicPr>
            <p:cNvPr id="48139" name="Picture 40" descr="See full size image">
              <a:hlinkClick r:id="rId4"/>
            </p:cNvPr>
            <p:cNvPicPr>
              <a:picLocks noChangeAspect="1" noChangeArrowheads="1"/>
            </p:cNvPicPr>
            <p:nvPr/>
          </p:nvPicPr>
          <p:blipFill>
            <a:blip r:embed="rId5" cstate="print"/>
            <a:srcRect/>
            <a:stretch>
              <a:fillRect/>
            </a:stretch>
          </p:blipFill>
          <p:spPr bwMode="auto">
            <a:xfrm>
              <a:off x="1519" y="1344"/>
              <a:ext cx="2449" cy="2042"/>
            </a:xfrm>
            <a:prstGeom prst="rect">
              <a:avLst/>
            </a:prstGeom>
            <a:noFill/>
            <a:ln w="9525">
              <a:noFill/>
              <a:miter lim="800000"/>
              <a:headEnd/>
              <a:tailEnd/>
            </a:ln>
          </p:spPr>
        </p:pic>
        <p:sp>
          <p:nvSpPr>
            <p:cNvPr id="48140" name="Text Box 41"/>
            <p:cNvSpPr txBox="1">
              <a:spLocks noChangeArrowheads="1"/>
            </p:cNvSpPr>
            <p:nvPr/>
          </p:nvSpPr>
          <p:spPr bwMode="auto">
            <a:xfrm>
              <a:off x="3334" y="2432"/>
              <a:ext cx="589" cy="1123"/>
            </a:xfrm>
            <a:prstGeom prst="rect">
              <a:avLst/>
            </a:prstGeom>
            <a:noFill/>
            <a:ln w="9525">
              <a:noFill/>
              <a:miter lim="800000"/>
              <a:headEnd/>
              <a:tailEnd/>
            </a:ln>
          </p:spPr>
          <p:txBody>
            <a:bodyPr>
              <a:spAutoFit/>
            </a:bodyPr>
            <a:lstStyle/>
            <a:p>
              <a:pPr>
                <a:spcBef>
                  <a:spcPct val="50000"/>
                </a:spcBef>
              </a:pPr>
              <a:r>
                <a:rPr lang="en-GB" sz="1600" b="1"/>
                <a:t>Host factors</a:t>
              </a:r>
              <a:endParaRPr lang="en-US" sz="1600" b="1"/>
            </a:p>
            <a:p>
              <a:pPr>
                <a:spcBef>
                  <a:spcPct val="50000"/>
                </a:spcBef>
              </a:pPr>
              <a:endParaRPr lang="en-US" sz="1600"/>
            </a:p>
          </p:txBody>
        </p:sp>
        <p:sp>
          <p:nvSpPr>
            <p:cNvPr id="48141" name="Text Box 42"/>
            <p:cNvSpPr txBox="1">
              <a:spLocks noChangeArrowheads="1"/>
            </p:cNvSpPr>
            <p:nvPr/>
          </p:nvSpPr>
          <p:spPr bwMode="auto">
            <a:xfrm>
              <a:off x="1645" y="2467"/>
              <a:ext cx="680" cy="1178"/>
            </a:xfrm>
            <a:prstGeom prst="rect">
              <a:avLst/>
            </a:prstGeom>
            <a:noFill/>
            <a:ln w="9525">
              <a:noFill/>
              <a:miter lim="800000"/>
              <a:headEnd/>
              <a:tailEnd/>
            </a:ln>
          </p:spPr>
          <p:txBody>
            <a:bodyPr>
              <a:spAutoFit/>
            </a:bodyPr>
            <a:lstStyle/>
            <a:p>
              <a:pPr>
                <a:spcBef>
                  <a:spcPct val="50000"/>
                </a:spcBef>
              </a:pPr>
              <a:r>
                <a:rPr lang="en-GB" sz="1600" b="1"/>
                <a:t>microbe factors</a:t>
              </a:r>
              <a:endParaRPr lang="en-US" sz="1600" b="1"/>
            </a:p>
            <a:p>
              <a:pPr>
                <a:spcBef>
                  <a:spcPct val="50000"/>
                </a:spcBef>
              </a:pPr>
              <a:endParaRPr lang="en-US"/>
            </a:p>
          </p:txBody>
        </p:sp>
      </p:grpSp>
      <p:sp>
        <p:nvSpPr>
          <p:cNvPr id="41003" name="AutoShape 43"/>
          <p:cNvSpPr>
            <a:spLocks noChangeArrowheads="1"/>
          </p:cNvSpPr>
          <p:nvPr/>
        </p:nvSpPr>
        <p:spPr bwMode="auto">
          <a:xfrm>
            <a:off x="3203575" y="1341438"/>
            <a:ext cx="2376488" cy="431800"/>
          </a:xfrm>
          <a:prstGeom prst="leftRightArrow">
            <a:avLst>
              <a:gd name="adj1" fmla="val 50000"/>
              <a:gd name="adj2" fmla="val 110074"/>
            </a:avLst>
          </a:prstGeom>
          <a:solidFill>
            <a:schemeClr val="accent1"/>
          </a:solidFill>
          <a:ln w="9525">
            <a:solidFill>
              <a:schemeClr val="tx1"/>
            </a:solidFill>
            <a:miter lim="800000"/>
            <a:headEnd/>
            <a:tailEnd/>
          </a:ln>
        </p:spPr>
        <p:txBody>
          <a:bodyPr wrap="none" anchor="ctr"/>
          <a:lstStyle/>
          <a:p>
            <a:endParaRPr lang="en-GB"/>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linds(horizontal)">
                                      <p:cBhvr>
                                        <p:cTn id="7" dur="500"/>
                                        <p:tgtEl>
                                          <p:spTgt spid="409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03"/>
                                        </p:tgtEl>
                                        <p:attrNameLst>
                                          <p:attrName>style.visibility</p:attrName>
                                        </p:attrNameLst>
                                      </p:cBhvr>
                                      <p:to>
                                        <p:strVal val="visible"/>
                                      </p:to>
                                    </p:set>
                                    <p:animEffect transition="in" filter="blinds(horizontal)">
                                      <p:cBhvr>
                                        <p:cTn id="10" dur="500"/>
                                        <p:tgtEl>
                                          <p:spTgt spid="4100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blinds(horizontal)">
                                      <p:cBhvr>
                                        <p:cTn id="13" dur="500"/>
                                        <p:tgtEl>
                                          <p:spTgt spid="409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blinds(horizontal)">
                                      <p:cBhvr>
                                        <p:cTn id="18" dur="500"/>
                                        <p:tgtEl>
                                          <p:spTgt spid="40967"/>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969"/>
                                        </p:tgtEl>
                                        <p:attrNameLst>
                                          <p:attrName>style.visibility</p:attrName>
                                        </p:attrNameLst>
                                      </p:cBhvr>
                                      <p:to>
                                        <p:strVal val="visible"/>
                                      </p:to>
                                    </p:set>
                                    <p:animEffect transition="in" filter="blinds(horizontal)">
                                      <p:cBhvr>
                                        <p:cTn id="26"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7" grpId="0"/>
      <p:bldP spid="40969" grpId="0"/>
      <p:bldP spid="410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971600" y="333375"/>
            <a:ext cx="6335663" cy="707886"/>
          </a:xfrm>
          <a:prstGeom prst="rect">
            <a:avLst/>
          </a:prstGeom>
          <a:noFill/>
          <a:ln w="9525">
            <a:noFill/>
            <a:miter lim="800000"/>
            <a:headEnd/>
            <a:tailEnd/>
          </a:ln>
        </p:spPr>
        <p:txBody>
          <a:bodyPr wrap="square">
            <a:spAutoFit/>
          </a:bodyPr>
          <a:lstStyle/>
          <a:p>
            <a:pPr algn="ctr">
              <a:spcBef>
                <a:spcPct val="50000"/>
              </a:spcBef>
            </a:pPr>
            <a:r>
              <a:rPr lang="en-GB" sz="4000" b="1" dirty="0">
                <a:solidFill>
                  <a:srgbClr val="FF0000"/>
                </a:solidFill>
              </a:rPr>
              <a:t>Microbiota and man…..</a:t>
            </a:r>
            <a:endParaRPr lang="en-US" sz="4000" b="1" dirty="0">
              <a:solidFill>
                <a:srgbClr val="FF0000"/>
              </a:solidFill>
            </a:endParaRPr>
          </a:p>
        </p:txBody>
      </p:sp>
      <p:pic>
        <p:nvPicPr>
          <p:cNvPr id="88072" name="Picture 8" descr="sick man in bed.jpg"/>
          <p:cNvPicPr>
            <a:picLocks noChangeAspect="1" noChangeArrowheads="1"/>
          </p:cNvPicPr>
          <p:nvPr/>
        </p:nvPicPr>
        <p:blipFill>
          <a:blip r:embed="rId4" cstate="print"/>
          <a:srcRect/>
          <a:stretch>
            <a:fillRect/>
          </a:stretch>
        </p:blipFill>
        <p:spPr bwMode="auto">
          <a:xfrm>
            <a:off x="3249613" y="4797425"/>
            <a:ext cx="2879725" cy="1735138"/>
          </a:xfrm>
          <a:prstGeom prst="rect">
            <a:avLst/>
          </a:prstGeom>
          <a:noFill/>
          <a:ln w="9525">
            <a:noFill/>
            <a:miter lim="800000"/>
            <a:headEnd/>
            <a:tailEnd/>
          </a:ln>
        </p:spPr>
      </p:pic>
      <p:sp>
        <p:nvSpPr>
          <p:cNvPr id="1029" name="AutoShape 9" descr="http://cristianoronaldopics.blogspot.com/2008/04/japan-soccer-manchester-united.html">
            <a:hlinkClick r:id="rId5"/>
          </p:cNvPr>
          <p:cNvSpPr>
            <a:spLocks noChangeAspect="1" noChangeArrowheads="1"/>
          </p:cNvSpPr>
          <p:nvPr/>
        </p:nvSpPr>
        <p:spPr bwMode="auto">
          <a:xfrm>
            <a:off x="4014788" y="3057525"/>
            <a:ext cx="1114425" cy="742950"/>
          </a:xfrm>
          <a:prstGeom prst="rect">
            <a:avLst/>
          </a:prstGeom>
          <a:noFill/>
          <a:ln w="9525">
            <a:noFill/>
            <a:miter lim="800000"/>
            <a:headEnd/>
            <a:tailEnd/>
          </a:ln>
        </p:spPr>
        <p:txBody>
          <a:bodyPr/>
          <a:lstStyle/>
          <a:p>
            <a:endParaRPr lang="en-GB"/>
          </a:p>
        </p:txBody>
      </p:sp>
      <p:sp>
        <p:nvSpPr>
          <p:cNvPr id="1030" name="AutoShape 10" descr="http://cristianoronaldopics.blogspot.com/2008/04/japan-soccer-manchester-united.html">
            <a:hlinkClick r:id="rId5"/>
          </p:cNvPr>
          <p:cNvSpPr>
            <a:spLocks noChangeAspect="1" noChangeArrowheads="1"/>
          </p:cNvSpPr>
          <p:nvPr/>
        </p:nvSpPr>
        <p:spPr bwMode="auto">
          <a:xfrm>
            <a:off x="4014788" y="3057525"/>
            <a:ext cx="1114425" cy="742950"/>
          </a:xfrm>
          <a:prstGeom prst="rect">
            <a:avLst/>
          </a:prstGeom>
          <a:noFill/>
          <a:ln w="9525">
            <a:noFill/>
            <a:miter lim="800000"/>
            <a:headEnd/>
            <a:tailEnd/>
          </a:ln>
        </p:spPr>
        <p:txBody>
          <a:bodyPr/>
          <a:lstStyle/>
          <a:p>
            <a:endParaRPr lang="en-GB"/>
          </a:p>
        </p:txBody>
      </p:sp>
      <p:sp>
        <p:nvSpPr>
          <p:cNvPr id="88086" name="Text Box 22"/>
          <p:cNvSpPr txBox="1">
            <a:spLocks noChangeArrowheads="1"/>
          </p:cNvSpPr>
          <p:nvPr/>
        </p:nvSpPr>
        <p:spPr bwMode="auto">
          <a:xfrm>
            <a:off x="3995738" y="4437063"/>
            <a:ext cx="1728787" cy="579437"/>
          </a:xfrm>
          <a:prstGeom prst="rect">
            <a:avLst/>
          </a:prstGeom>
          <a:noFill/>
          <a:ln w="9525">
            <a:noFill/>
            <a:miter lim="800000"/>
            <a:headEnd/>
            <a:tailEnd/>
          </a:ln>
        </p:spPr>
        <p:txBody>
          <a:bodyPr>
            <a:spAutoFit/>
          </a:bodyPr>
          <a:lstStyle/>
          <a:p>
            <a:pPr>
              <a:spcBef>
                <a:spcPct val="50000"/>
              </a:spcBef>
            </a:pPr>
            <a:r>
              <a:rPr lang="en-GB" sz="3200"/>
              <a:t>Disease</a:t>
            </a:r>
            <a:endParaRPr lang="en-US" sz="3200"/>
          </a:p>
        </p:txBody>
      </p:sp>
      <p:sp>
        <p:nvSpPr>
          <p:cNvPr id="1032" name="AutoShape 26" descr="http://www.tulanelink.com/tulanelink/recusal_99a.htm">
            <a:hlinkClick r:id="rId6"/>
          </p:cNvPr>
          <p:cNvSpPr>
            <a:spLocks noChangeAspect="1" noChangeArrowheads="1"/>
          </p:cNvSpPr>
          <p:nvPr/>
        </p:nvSpPr>
        <p:spPr bwMode="auto">
          <a:xfrm>
            <a:off x="3962400" y="2981325"/>
            <a:ext cx="1219200" cy="895350"/>
          </a:xfrm>
          <a:prstGeom prst="rect">
            <a:avLst/>
          </a:prstGeom>
          <a:noFill/>
          <a:ln w="9525">
            <a:noFill/>
            <a:miter lim="800000"/>
            <a:headEnd/>
            <a:tailEnd/>
          </a:ln>
        </p:spPr>
        <p:txBody>
          <a:bodyPr/>
          <a:lstStyle/>
          <a:p>
            <a:endParaRPr lang="en-GB"/>
          </a:p>
        </p:txBody>
      </p:sp>
      <p:sp>
        <p:nvSpPr>
          <p:cNvPr id="88092" name="Text Box 28"/>
          <p:cNvSpPr txBox="1">
            <a:spLocks noChangeArrowheads="1"/>
          </p:cNvSpPr>
          <p:nvPr/>
        </p:nvSpPr>
        <p:spPr bwMode="auto">
          <a:xfrm rot="1557924">
            <a:off x="5724525" y="4365625"/>
            <a:ext cx="2665413" cy="366713"/>
          </a:xfrm>
          <a:prstGeom prst="rect">
            <a:avLst/>
          </a:prstGeom>
          <a:noFill/>
          <a:ln w="9525">
            <a:noFill/>
            <a:miter lim="800000"/>
            <a:headEnd/>
            <a:tailEnd/>
          </a:ln>
        </p:spPr>
        <p:txBody>
          <a:bodyPr>
            <a:spAutoFit/>
          </a:bodyPr>
          <a:lstStyle/>
          <a:p>
            <a:pPr>
              <a:spcBef>
                <a:spcPct val="50000"/>
              </a:spcBef>
            </a:pPr>
            <a:r>
              <a:rPr lang="en-GB" b="1">
                <a:solidFill>
                  <a:srgbClr val="FF0000"/>
                </a:solidFill>
              </a:rPr>
              <a:t>Microbes-normal flora</a:t>
            </a:r>
            <a:endParaRPr lang="en-US" b="1">
              <a:solidFill>
                <a:srgbClr val="FF0000"/>
              </a:solidFill>
            </a:endParaRPr>
          </a:p>
        </p:txBody>
      </p:sp>
      <p:sp>
        <p:nvSpPr>
          <p:cNvPr id="88093" name="Text Box 29"/>
          <p:cNvSpPr txBox="1">
            <a:spLocks noChangeArrowheads="1"/>
          </p:cNvSpPr>
          <p:nvPr/>
        </p:nvSpPr>
        <p:spPr bwMode="auto">
          <a:xfrm rot="1373356">
            <a:off x="1908175" y="2636838"/>
            <a:ext cx="1223963" cy="366712"/>
          </a:xfrm>
          <a:prstGeom prst="rect">
            <a:avLst/>
          </a:prstGeom>
          <a:noFill/>
          <a:ln w="9525">
            <a:noFill/>
            <a:miter lim="800000"/>
            <a:headEnd/>
            <a:tailEnd/>
          </a:ln>
        </p:spPr>
        <p:txBody>
          <a:bodyPr>
            <a:spAutoFit/>
          </a:bodyPr>
          <a:lstStyle/>
          <a:p>
            <a:pPr>
              <a:spcBef>
                <a:spcPct val="50000"/>
              </a:spcBef>
            </a:pPr>
            <a:r>
              <a:rPr lang="en-GB" b="1"/>
              <a:t>        </a:t>
            </a:r>
            <a:r>
              <a:rPr lang="en-GB" b="1">
                <a:solidFill>
                  <a:srgbClr val="3333CC"/>
                </a:solidFill>
              </a:rPr>
              <a:t>man</a:t>
            </a:r>
            <a:endParaRPr lang="en-US" b="1">
              <a:solidFill>
                <a:srgbClr val="3333CC"/>
              </a:solidFill>
            </a:endParaRPr>
          </a:p>
        </p:txBody>
      </p:sp>
      <p:graphicFrame>
        <p:nvGraphicFramePr>
          <p:cNvPr id="88095" name="Object 31"/>
          <p:cNvGraphicFramePr>
            <a:graphicFrameLocks noChangeAspect="1"/>
          </p:cNvGraphicFramePr>
          <p:nvPr/>
        </p:nvGraphicFramePr>
        <p:xfrm>
          <a:off x="2916238" y="1844675"/>
          <a:ext cx="3298825" cy="2638425"/>
        </p:xfrm>
        <a:graphic>
          <a:graphicData uri="http://schemas.openxmlformats.org/presentationml/2006/ole">
            <mc:AlternateContent xmlns:mc="http://schemas.openxmlformats.org/markup-compatibility/2006">
              <mc:Choice xmlns:v="urn:schemas-microsoft-com:vml" Requires="v">
                <p:oleObj spid="_x0000_s1037" name="Clip" r:id="rId7" imgW="1785960" imgH="1429560" progId="">
                  <p:embed/>
                </p:oleObj>
              </mc:Choice>
              <mc:Fallback>
                <p:oleObj name="Clip" r:id="rId7" imgW="1785960" imgH="1429560" progId="">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844675"/>
                        <a:ext cx="3298825" cy="263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96" name="Text Box 32"/>
          <p:cNvSpPr txBox="1">
            <a:spLocks noChangeArrowheads="1"/>
          </p:cNvSpPr>
          <p:nvPr/>
        </p:nvSpPr>
        <p:spPr bwMode="auto">
          <a:xfrm>
            <a:off x="3203575" y="2882900"/>
            <a:ext cx="935038" cy="947738"/>
          </a:xfrm>
          <a:prstGeom prst="rect">
            <a:avLst/>
          </a:prstGeom>
          <a:noFill/>
          <a:ln w="9525">
            <a:noFill/>
            <a:miter lim="800000"/>
            <a:headEnd/>
            <a:tailEnd/>
          </a:ln>
        </p:spPr>
        <p:txBody>
          <a:bodyPr>
            <a:spAutoFit/>
          </a:bodyPr>
          <a:lstStyle/>
          <a:p>
            <a:pPr>
              <a:spcBef>
                <a:spcPct val="50000"/>
              </a:spcBef>
            </a:pPr>
            <a:r>
              <a:rPr lang="en-GB" sz="1600" b="1"/>
              <a:t>Host factors</a:t>
            </a:r>
            <a:endParaRPr lang="en-US" sz="1600" b="1"/>
          </a:p>
          <a:p>
            <a:pPr>
              <a:spcBef>
                <a:spcPct val="50000"/>
              </a:spcBef>
            </a:pPr>
            <a:endParaRPr lang="en-US" sz="1600"/>
          </a:p>
        </p:txBody>
      </p:sp>
      <p:sp>
        <p:nvSpPr>
          <p:cNvPr id="88097" name="Text Box 33"/>
          <p:cNvSpPr txBox="1">
            <a:spLocks noChangeArrowheads="1"/>
          </p:cNvSpPr>
          <p:nvPr/>
        </p:nvSpPr>
        <p:spPr bwMode="auto">
          <a:xfrm>
            <a:off x="5219700" y="3241675"/>
            <a:ext cx="1079500" cy="993775"/>
          </a:xfrm>
          <a:prstGeom prst="rect">
            <a:avLst/>
          </a:prstGeom>
          <a:noFill/>
          <a:ln w="9525">
            <a:noFill/>
            <a:miter lim="800000"/>
            <a:headEnd/>
            <a:tailEnd/>
          </a:ln>
        </p:spPr>
        <p:txBody>
          <a:bodyPr>
            <a:spAutoFit/>
          </a:bodyPr>
          <a:lstStyle/>
          <a:p>
            <a:pPr>
              <a:spcBef>
                <a:spcPct val="50000"/>
              </a:spcBef>
            </a:pPr>
            <a:r>
              <a:rPr lang="en-GB" sz="1600" b="1"/>
              <a:t>microbe factors</a:t>
            </a:r>
            <a:endParaRPr lang="en-US" sz="1600" b="1"/>
          </a:p>
          <a:p>
            <a:pPr>
              <a:spcBef>
                <a:spcPct val="50000"/>
              </a:spcBef>
            </a:pPr>
            <a:endParaRPr lang="en-US"/>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93"/>
                                        </p:tgtEl>
                                        <p:attrNameLst>
                                          <p:attrName>style.visibility</p:attrName>
                                        </p:attrNameLst>
                                      </p:cBhvr>
                                      <p:to>
                                        <p:strVal val="visible"/>
                                      </p:to>
                                    </p:set>
                                    <p:animEffect transition="in" filter="blinds(horizontal)">
                                      <p:cBhvr>
                                        <p:cTn id="7" dur="500"/>
                                        <p:tgtEl>
                                          <p:spTgt spid="8809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096"/>
                                        </p:tgtEl>
                                        <p:attrNameLst>
                                          <p:attrName>style.visibility</p:attrName>
                                        </p:attrNameLst>
                                      </p:cBhvr>
                                      <p:to>
                                        <p:strVal val="visible"/>
                                      </p:to>
                                    </p:set>
                                    <p:animEffect transition="in" filter="blinds(horizontal)">
                                      <p:cBhvr>
                                        <p:cTn id="10" dur="500"/>
                                        <p:tgtEl>
                                          <p:spTgt spid="88096"/>
                                        </p:tgtEl>
                                      </p:cBhvr>
                                    </p:animEffect>
                                  </p:childTnLst>
                                </p:cTn>
                              </p:par>
                              <p:par>
                                <p:cTn id="11" presetID="3" presetClass="entr" presetSubtype="10" fill="hold" nodeType="withEffect">
                                  <p:stCondLst>
                                    <p:cond delay="0"/>
                                  </p:stCondLst>
                                  <p:childTnLst>
                                    <p:set>
                                      <p:cBhvr>
                                        <p:cTn id="12" dur="1" fill="hold">
                                          <p:stCondLst>
                                            <p:cond delay="0"/>
                                          </p:stCondLst>
                                        </p:cTn>
                                        <p:tgtEl>
                                          <p:spTgt spid="88095"/>
                                        </p:tgtEl>
                                        <p:attrNameLst>
                                          <p:attrName>style.visibility</p:attrName>
                                        </p:attrNameLst>
                                      </p:cBhvr>
                                      <p:to>
                                        <p:strVal val="visible"/>
                                      </p:to>
                                    </p:set>
                                    <p:animEffect transition="in" filter="blinds(horizontal)">
                                      <p:cBhvr>
                                        <p:cTn id="13" dur="500"/>
                                        <p:tgtEl>
                                          <p:spTgt spid="8809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097"/>
                                        </p:tgtEl>
                                        <p:attrNameLst>
                                          <p:attrName>style.visibility</p:attrName>
                                        </p:attrNameLst>
                                      </p:cBhvr>
                                      <p:to>
                                        <p:strVal val="visible"/>
                                      </p:to>
                                    </p:set>
                                    <p:animEffect transition="in" filter="blinds(horizontal)">
                                      <p:cBhvr>
                                        <p:cTn id="16" dur="500"/>
                                        <p:tgtEl>
                                          <p:spTgt spid="8809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8092"/>
                                        </p:tgtEl>
                                        <p:attrNameLst>
                                          <p:attrName>style.visibility</p:attrName>
                                        </p:attrNameLst>
                                      </p:cBhvr>
                                      <p:to>
                                        <p:strVal val="visible"/>
                                      </p:to>
                                    </p:set>
                                    <p:animEffect transition="in" filter="blinds(horizontal)">
                                      <p:cBhvr>
                                        <p:cTn id="19" dur="500"/>
                                        <p:tgtEl>
                                          <p:spTgt spid="880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8072"/>
                                        </p:tgtEl>
                                        <p:attrNameLst>
                                          <p:attrName>style.visibility</p:attrName>
                                        </p:attrNameLst>
                                      </p:cBhvr>
                                      <p:to>
                                        <p:strVal val="visible"/>
                                      </p:to>
                                    </p:set>
                                    <p:anim calcmode="lin" valueType="num">
                                      <p:cBhvr additive="base">
                                        <p:cTn id="24" dur="500" fill="hold"/>
                                        <p:tgtEl>
                                          <p:spTgt spid="88072"/>
                                        </p:tgtEl>
                                        <p:attrNameLst>
                                          <p:attrName>ppt_x</p:attrName>
                                        </p:attrNameLst>
                                      </p:cBhvr>
                                      <p:tavLst>
                                        <p:tav tm="0">
                                          <p:val>
                                            <p:strVal val="#ppt_x"/>
                                          </p:val>
                                        </p:tav>
                                        <p:tav tm="100000">
                                          <p:val>
                                            <p:strVal val="#ppt_x"/>
                                          </p:val>
                                        </p:tav>
                                      </p:tavLst>
                                    </p:anim>
                                    <p:anim calcmode="lin" valueType="num">
                                      <p:cBhvr additive="base">
                                        <p:cTn id="25" dur="500" fill="hold"/>
                                        <p:tgtEl>
                                          <p:spTgt spid="8807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8086"/>
                                        </p:tgtEl>
                                        <p:attrNameLst>
                                          <p:attrName>style.visibility</p:attrName>
                                        </p:attrNameLst>
                                      </p:cBhvr>
                                      <p:to>
                                        <p:strVal val="visible"/>
                                      </p:to>
                                    </p:set>
                                    <p:anim calcmode="lin" valueType="num">
                                      <p:cBhvr additive="base">
                                        <p:cTn id="28" dur="500" fill="hold"/>
                                        <p:tgtEl>
                                          <p:spTgt spid="88086"/>
                                        </p:tgtEl>
                                        <p:attrNameLst>
                                          <p:attrName>ppt_x</p:attrName>
                                        </p:attrNameLst>
                                      </p:cBhvr>
                                      <p:tavLst>
                                        <p:tav tm="0">
                                          <p:val>
                                            <p:strVal val="#ppt_x"/>
                                          </p:val>
                                        </p:tav>
                                        <p:tav tm="100000">
                                          <p:val>
                                            <p:strVal val="#ppt_x"/>
                                          </p:val>
                                        </p:tav>
                                      </p:tavLst>
                                    </p:anim>
                                    <p:anim calcmode="lin" valueType="num">
                                      <p:cBhvr additive="base">
                                        <p:cTn id="29" dur="500" fill="hold"/>
                                        <p:tgtEl>
                                          <p:spTgt spid="88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6" grpId="0"/>
      <p:bldP spid="88092" grpId="0"/>
      <p:bldP spid="88093" grpId="0"/>
      <p:bldP spid="88096" grpId="0"/>
      <p:bldP spid="8809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403649" y="333375"/>
            <a:ext cx="6624340" cy="769441"/>
          </a:xfrm>
          <a:prstGeom prst="rect">
            <a:avLst/>
          </a:prstGeom>
          <a:noFill/>
          <a:ln w="9525">
            <a:noFill/>
            <a:miter lim="800000"/>
            <a:headEnd/>
            <a:tailEnd/>
          </a:ln>
        </p:spPr>
        <p:txBody>
          <a:bodyPr wrap="square">
            <a:spAutoFit/>
          </a:bodyPr>
          <a:lstStyle/>
          <a:p>
            <a:pPr algn="ctr">
              <a:spcBef>
                <a:spcPct val="50000"/>
              </a:spcBef>
            </a:pPr>
            <a:r>
              <a:rPr lang="en-GB" sz="4400" b="1" dirty="0">
                <a:solidFill>
                  <a:srgbClr val="FF0000"/>
                </a:solidFill>
              </a:rPr>
              <a:t>Microbiota and man…..</a:t>
            </a:r>
            <a:endParaRPr lang="en-US" sz="4400" b="1" dirty="0">
              <a:solidFill>
                <a:srgbClr val="FF0000"/>
              </a:solidFill>
            </a:endParaRPr>
          </a:p>
        </p:txBody>
      </p:sp>
      <p:sp>
        <p:nvSpPr>
          <p:cNvPr id="89091" name="Text Box 3"/>
          <p:cNvSpPr txBox="1">
            <a:spLocks noChangeArrowheads="1"/>
          </p:cNvSpPr>
          <p:nvPr/>
        </p:nvSpPr>
        <p:spPr bwMode="auto">
          <a:xfrm>
            <a:off x="3663950" y="1268413"/>
            <a:ext cx="1944688" cy="366712"/>
          </a:xfrm>
          <a:prstGeom prst="rect">
            <a:avLst/>
          </a:prstGeom>
          <a:noFill/>
          <a:ln w="9525">
            <a:noFill/>
            <a:miter lim="800000"/>
            <a:headEnd/>
            <a:tailEnd/>
          </a:ln>
        </p:spPr>
        <p:txBody>
          <a:bodyPr>
            <a:spAutoFit/>
          </a:bodyPr>
          <a:lstStyle/>
          <a:p>
            <a:pPr>
              <a:spcBef>
                <a:spcPct val="50000"/>
              </a:spcBef>
            </a:pPr>
            <a:r>
              <a:rPr lang="en-GB" b="1"/>
              <a:t>Microbes</a:t>
            </a:r>
            <a:endParaRPr lang="en-US" b="1"/>
          </a:p>
        </p:txBody>
      </p:sp>
      <p:sp>
        <p:nvSpPr>
          <p:cNvPr id="89092" name="Text Box 4"/>
          <p:cNvSpPr txBox="1">
            <a:spLocks noChangeArrowheads="1"/>
          </p:cNvSpPr>
          <p:nvPr/>
        </p:nvSpPr>
        <p:spPr bwMode="auto">
          <a:xfrm>
            <a:off x="3492500" y="2060575"/>
            <a:ext cx="2016125" cy="366713"/>
          </a:xfrm>
          <a:prstGeom prst="rect">
            <a:avLst/>
          </a:prstGeom>
          <a:noFill/>
          <a:ln w="9525">
            <a:noFill/>
            <a:miter lim="800000"/>
            <a:headEnd/>
            <a:tailEnd/>
          </a:ln>
        </p:spPr>
        <p:txBody>
          <a:bodyPr>
            <a:spAutoFit/>
          </a:bodyPr>
          <a:lstStyle/>
          <a:p>
            <a:pPr>
              <a:spcBef>
                <a:spcPct val="50000"/>
              </a:spcBef>
            </a:pPr>
            <a:r>
              <a:rPr lang="en-GB" b="1"/>
              <a:t>Normal flora</a:t>
            </a:r>
            <a:endParaRPr lang="en-US" b="1"/>
          </a:p>
        </p:txBody>
      </p:sp>
      <p:sp>
        <p:nvSpPr>
          <p:cNvPr id="89093" name="Text Box 5"/>
          <p:cNvSpPr txBox="1">
            <a:spLocks noChangeArrowheads="1"/>
          </p:cNvSpPr>
          <p:nvPr/>
        </p:nvSpPr>
        <p:spPr bwMode="auto">
          <a:xfrm>
            <a:off x="1116013" y="2924175"/>
            <a:ext cx="2951162" cy="641350"/>
          </a:xfrm>
          <a:prstGeom prst="rect">
            <a:avLst/>
          </a:prstGeom>
          <a:noFill/>
          <a:ln w="9525">
            <a:noFill/>
            <a:miter lim="800000"/>
            <a:headEnd/>
            <a:tailEnd/>
          </a:ln>
        </p:spPr>
        <p:txBody>
          <a:bodyPr>
            <a:spAutoFit/>
          </a:bodyPr>
          <a:lstStyle/>
          <a:p>
            <a:pPr>
              <a:spcBef>
                <a:spcPct val="50000"/>
              </a:spcBef>
            </a:pPr>
            <a:r>
              <a:rPr lang="en-GB" b="1"/>
              <a:t>Symbiotic relation</a:t>
            </a:r>
            <a:r>
              <a:rPr lang="en-GB"/>
              <a:t> –beneficial to both</a:t>
            </a:r>
            <a:endParaRPr lang="en-US"/>
          </a:p>
        </p:txBody>
      </p:sp>
      <p:sp>
        <p:nvSpPr>
          <p:cNvPr id="89094" name="Text Box 6"/>
          <p:cNvSpPr txBox="1">
            <a:spLocks noChangeArrowheads="1"/>
          </p:cNvSpPr>
          <p:nvPr/>
        </p:nvSpPr>
        <p:spPr bwMode="auto">
          <a:xfrm>
            <a:off x="4932363" y="2997200"/>
            <a:ext cx="2808287" cy="915988"/>
          </a:xfrm>
          <a:prstGeom prst="rect">
            <a:avLst/>
          </a:prstGeom>
          <a:noFill/>
          <a:ln w="9525">
            <a:noFill/>
            <a:miter lim="800000"/>
            <a:headEnd/>
            <a:tailEnd/>
          </a:ln>
        </p:spPr>
        <p:txBody>
          <a:bodyPr>
            <a:spAutoFit/>
          </a:bodyPr>
          <a:lstStyle/>
          <a:p>
            <a:pPr>
              <a:spcBef>
                <a:spcPct val="50000"/>
              </a:spcBef>
            </a:pPr>
            <a:r>
              <a:rPr lang="en-GB" b="1"/>
              <a:t>Parasitic relationship – </a:t>
            </a:r>
            <a:r>
              <a:rPr lang="en-GB"/>
              <a:t>beneficial to parasite and harmful to host</a:t>
            </a:r>
            <a:endParaRPr lang="en-US"/>
          </a:p>
        </p:txBody>
      </p:sp>
      <p:sp>
        <p:nvSpPr>
          <p:cNvPr id="89095" name="Text Box 7"/>
          <p:cNvSpPr txBox="1">
            <a:spLocks noChangeArrowheads="1"/>
          </p:cNvSpPr>
          <p:nvPr/>
        </p:nvSpPr>
        <p:spPr bwMode="auto">
          <a:xfrm>
            <a:off x="2411413" y="3933825"/>
            <a:ext cx="2447925" cy="366713"/>
          </a:xfrm>
          <a:prstGeom prst="rect">
            <a:avLst/>
          </a:prstGeom>
          <a:noFill/>
          <a:ln w="9525">
            <a:noFill/>
            <a:miter lim="800000"/>
            <a:headEnd/>
            <a:tailEnd/>
          </a:ln>
        </p:spPr>
        <p:txBody>
          <a:bodyPr>
            <a:spAutoFit/>
          </a:bodyPr>
          <a:lstStyle/>
          <a:p>
            <a:pPr>
              <a:spcBef>
                <a:spcPct val="50000"/>
              </a:spcBef>
            </a:pPr>
            <a:r>
              <a:rPr lang="en-GB" b="1"/>
              <a:t>Man</a:t>
            </a:r>
            <a:endParaRPr lang="en-US" b="1"/>
          </a:p>
        </p:txBody>
      </p:sp>
      <p:sp>
        <p:nvSpPr>
          <p:cNvPr id="49160" name="AutoShape 9" descr="http://cristianoronaldopics.blogspot.com/2008/04/japan-soccer-manchester-united.html">
            <a:hlinkClick r:id="rId3"/>
          </p:cNvPr>
          <p:cNvSpPr>
            <a:spLocks noChangeAspect="1" noChangeArrowheads="1"/>
          </p:cNvSpPr>
          <p:nvPr/>
        </p:nvSpPr>
        <p:spPr bwMode="auto">
          <a:xfrm>
            <a:off x="4014788" y="3057525"/>
            <a:ext cx="1114425" cy="742950"/>
          </a:xfrm>
          <a:prstGeom prst="rect">
            <a:avLst/>
          </a:prstGeom>
          <a:noFill/>
          <a:ln w="9525">
            <a:noFill/>
            <a:miter lim="800000"/>
            <a:headEnd/>
            <a:tailEnd/>
          </a:ln>
        </p:spPr>
        <p:txBody>
          <a:bodyPr/>
          <a:lstStyle/>
          <a:p>
            <a:endParaRPr lang="en-GB"/>
          </a:p>
        </p:txBody>
      </p:sp>
      <p:sp>
        <p:nvSpPr>
          <p:cNvPr id="49161" name="AutoShape 10" descr="http://cristianoronaldopics.blogspot.com/2008/04/japan-soccer-manchester-united.html">
            <a:hlinkClick r:id="rId3"/>
          </p:cNvPr>
          <p:cNvSpPr>
            <a:spLocks noChangeAspect="1" noChangeArrowheads="1"/>
          </p:cNvSpPr>
          <p:nvPr/>
        </p:nvSpPr>
        <p:spPr bwMode="auto">
          <a:xfrm>
            <a:off x="4014788" y="3057525"/>
            <a:ext cx="1114425" cy="742950"/>
          </a:xfrm>
          <a:prstGeom prst="rect">
            <a:avLst/>
          </a:prstGeom>
          <a:noFill/>
          <a:ln w="9525">
            <a:noFill/>
            <a:miter lim="800000"/>
            <a:headEnd/>
            <a:tailEnd/>
          </a:ln>
        </p:spPr>
        <p:txBody>
          <a:bodyPr/>
          <a:lstStyle/>
          <a:p>
            <a:endParaRPr lang="en-GB"/>
          </a:p>
        </p:txBody>
      </p:sp>
      <p:sp>
        <p:nvSpPr>
          <p:cNvPr id="89100" name="Line 12"/>
          <p:cNvSpPr>
            <a:spLocks noChangeShapeType="1"/>
          </p:cNvSpPr>
          <p:nvPr/>
        </p:nvSpPr>
        <p:spPr bwMode="auto">
          <a:xfrm>
            <a:off x="4140200" y="1484313"/>
            <a:ext cx="0" cy="649287"/>
          </a:xfrm>
          <a:prstGeom prst="line">
            <a:avLst/>
          </a:prstGeom>
          <a:noFill/>
          <a:ln w="9525">
            <a:solidFill>
              <a:schemeClr val="tx1"/>
            </a:solidFill>
            <a:round/>
            <a:headEnd/>
            <a:tailEnd type="triangle" w="med" len="med"/>
          </a:ln>
        </p:spPr>
        <p:txBody>
          <a:bodyPr/>
          <a:lstStyle/>
          <a:p>
            <a:endParaRPr lang="en-GB"/>
          </a:p>
        </p:txBody>
      </p:sp>
      <p:sp>
        <p:nvSpPr>
          <p:cNvPr id="89101" name="Line 13"/>
          <p:cNvSpPr>
            <a:spLocks noChangeShapeType="1"/>
          </p:cNvSpPr>
          <p:nvPr/>
        </p:nvSpPr>
        <p:spPr bwMode="auto">
          <a:xfrm flipH="1">
            <a:off x="2484438" y="2349500"/>
            <a:ext cx="1008062" cy="647700"/>
          </a:xfrm>
          <a:prstGeom prst="line">
            <a:avLst/>
          </a:prstGeom>
          <a:noFill/>
          <a:ln w="9525">
            <a:solidFill>
              <a:schemeClr val="tx1"/>
            </a:solidFill>
            <a:round/>
            <a:headEnd/>
            <a:tailEnd type="triangle" w="med" len="med"/>
          </a:ln>
        </p:spPr>
        <p:txBody>
          <a:bodyPr/>
          <a:lstStyle/>
          <a:p>
            <a:endParaRPr lang="en-GB"/>
          </a:p>
        </p:txBody>
      </p:sp>
      <p:sp>
        <p:nvSpPr>
          <p:cNvPr id="89102" name="Line 14"/>
          <p:cNvSpPr>
            <a:spLocks noChangeShapeType="1"/>
          </p:cNvSpPr>
          <p:nvPr/>
        </p:nvSpPr>
        <p:spPr bwMode="auto">
          <a:xfrm>
            <a:off x="4716463" y="2349500"/>
            <a:ext cx="1150937" cy="719138"/>
          </a:xfrm>
          <a:prstGeom prst="line">
            <a:avLst/>
          </a:prstGeom>
          <a:noFill/>
          <a:ln w="9525">
            <a:solidFill>
              <a:schemeClr val="tx1"/>
            </a:solidFill>
            <a:round/>
            <a:headEnd/>
            <a:tailEnd type="triangle" w="med" len="med"/>
          </a:ln>
        </p:spPr>
        <p:txBody>
          <a:bodyPr/>
          <a:lstStyle/>
          <a:p>
            <a:endParaRPr lang="en-GB"/>
          </a:p>
        </p:txBody>
      </p:sp>
      <p:sp>
        <p:nvSpPr>
          <p:cNvPr id="89103" name="Line 15"/>
          <p:cNvSpPr>
            <a:spLocks noChangeShapeType="1"/>
          </p:cNvSpPr>
          <p:nvPr/>
        </p:nvSpPr>
        <p:spPr bwMode="auto">
          <a:xfrm>
            <a:off x="2411413" y="3500438"/>
            <a:ext cx="431800" cy="504825"/>
          </a:xfrm>
          <a:prstGeom prst="line">
            <a:avLst/>
          </a:prstGeom>
          <a:noFill/>
          <a:ln w="9525">
            <a:solidFill>
              <a:schemeClr val="tx1"/>
            </a:solidFill>
            <a:round/>
            <a:headEnd/>
            <a:tailEnd type="triangle" w="med" len="med"/>
          </a:ln>
        </p:spPr>
        <p:txBody>
          <a:bodyPr/>
          <a:lstStyle/>
          <a:p>
            <a:endParaRPr lang="en-GB"/>
          </a:p>
        </p:txBody>
      </p:sp>
      <p:sp>
        <p:nvSpPr>
          <p:cNvPr id="89104" name="Line 16"/>
          <p:cNvSpPr>
            <a:spLocks noChangeShapeType="1"/>
          </p:cNvSpPr>
          <p:nvPr/>
        </p:nvSpPr>
        <p:spPr bwMode="auto">
          <a:xfrm>
            <a:off x="5724525" y="3789363"/>
            <a:ext cx="719138" cy="647700"/>
          </a:xfrm>
          <a:prstGeom prst="line">
            <a:avLst/>
          </a:prstGeom>
          <a:noFill/>
          <a:ln w="9525">
            <a:solidFill>
              <a:schemeClr val="tx1"/>
            </a:solidFill>
            <a:round/>
            <a:headEnd/>
            <a:tailEnd type="triangle" w="med" len="med"/>
          </a:ln>
        </p:spPr>
        <p:txBody>
          <a:bodyPr/>
          <a:lstStyle/>
          <a:p>
            <a:endParaRPr lang="en-GB"/>
          </a:p>
        </p:txBody>
      </p:sp>
      <p:sp>
        <p:nvSpPr>
          <p:cNvPr id="89105" name="Line 17"/>
          <p:cNvSpPr>
            <a:spLocks noChangeShapeType="1"/>
          </p:cNvSpPr>
          <p:nvPr/>
        </p:nvSpPr>
        <p:spPr bwMode="auto">
          <a:xfrm flipH="1">
            <a:off x="2051050" y="4221163"/>
            <a:ext cx="720725" cy="647700"/>
          </a:xfrm>
          <a:prstGeom prst="line">
            <a:avLst/>
          </a:prstGeom>
          <a:noFill/>
          <a:ln w="9525">
            <a:solidFill>
              <a:schemeClr val="tx1"/>
            </a:solidFill>
            <a:round/>
            <a:headEnd/>
            <a:tailEnd type="triangle" w="med" len="med"/>
          </a:ln>
        </p:spPr>
        <p:txBody>
          <a:bodyPr/>
          <a:lstStyle/>
          <a:p>
            <a:endParaRPr lang="en-GB"/>
          </a:p>
        </p:txBody>
      </p:sp>
      <p:sp>
        <p:nvSpPr>
          <p:cNvPr id="89106" name="Text Box 18"/>
          <p:cNvSpPr txBox="1">
            <a:spLocks noChangeArrowheads="1"/>
          </p:cNvSpPr>
          <p:nvPr/>
        </p:nvSpPr>
        <p:spPr bwMode="auto">
          <a:xfrm>
            <a:off x="5580063" y="2276475"/>
            <a:ext cx="3024187" cy="641350"/>
          </a:xfrm>
          <a:prstGeom prst="rect">
            <a:avLst/>
          </a:prstGeom>
          <a:noFill/>
          <a:ln w="9525">
            <a:noFill/>
            <a:miter lim="800000"/>
            <a:headEnd/>
            <a:tailEnd/>
          </a:ln>
        </p:spPr>
        <p:txBody>
          <a:bodyPr>
            <a:spAutoFit/>
          </a:bodyPr>
          <a:lstStyle/>
          <a:p>
            <a:pPr>
              <a:spcBef>
                <a:spcPct val="50000"/>
              </a:spcBef>
            </a:pPr>
            <a:r>
              <a:rPr lang="en-GB"/>
              <a:t>Imbalances in ecological niche</a:t>
            </a:r>
            <a:endParaRPr lang="en-US"/>
          </a:p>
        </p:txBody>
      </p:sp>
      <p:sp>
        <p:nvSpPr>
          <p:cNvPr id="89107" name="Line 19"/>
          <p:cNvSpPr>
            <a:spLocks noChangeShapeType="1"/>
          </p:cNvSpPr>
          <p:nvPr/>
        </p:nvSpPr>
        <p:spPr bwMode="auto">
          <a:xfrm flipH="1">
            <a:off x="5076825" y="2565400"/>
            <a:ext cx="215900" cy="215900"/>
          </a:xfrm>
          <a:prstGeom prst="line">
            <a:avLst/>
          </a:prstGeom>
          <a:noFill/>
          <a:ln w="9525">
            <a:solidFill>
              <a:schemeClr val="tx1"/>
            </a:solidFill>
            <a:round/>
            <a:headEnd/>
            <a:tailEnd/>
          </a:ln>
        </p:spPr>
        <p:txBody>
          <a:bodyPr/>
          <a:lstStyle/>
          <a:p>
            <a:endParaRPr lang="en-GB"/>
          </a:p>
        </p:txBody>
      </p:sp>
      <p:sp>
        <p:nvSpPr>
          <p:cNvPr id="89108" name="AutoShape 20"/>
          <p:cNvSpPr>
            <a:spLocks noChangeArrowheads="1"/>
          </p:cNvSpPr>
          <p:nvPr/>
        </p:nvSpPr>
        <p:spPr bwMode="auto">
          <a:xfrm>
            <a:off x="3924300" y="5876925"/>
            <a:ext cx="2087563" cy="431800"/>
          </a:xfrm>
          <a:prstGeom prst="leftRightArrow">
            <a:avLst>
              <a:gd name="adj1" fmla="val 50000"/>
              <a:gd name="adj2" fmla="val 96691"/>
            </a:avLst>
          </a:prstGeom>
          <a:solidFill>
            <a:schemeClr val="accent1"/>
          </a:solidFill>
          <a:ln w="9525">
            <a:solidFill>
              <a:schemeClr val="tx1"/>
            </a:solidFill>
            <a:miter lim="800000"/>
            <a:headEnd/>
            <a:tailEnd/>
          </a:ln>
        </p:spPr>
        <p:txBody>
          <a:bodyPr wrap="none" anchor="ctr"/>
          <a:lstStyle/>
          <a:p>
            <a:endParaRPr lang="en-GB"/>
          </a:p>
        </p:txBody>
      </p:sp>
      <p:sp>
        <p:nvSpPr>
          <p:cNvPr id="89109" name="Text Box 21"/>
          <p:cNvSpPr txBox="1">
            <a:spLocks noChangeArrowheads="1"/>
          </p:cNvSpPr>
          <p:nvPr/>
        </p:nvSpPr>
        <p:spPr bwMode="auto">
          <a:xfrm>
            <a:off x="6443663" y="4005263"/>
            <a:ext cx="2016125" cy="641350"/>
          </a:xfrm>
          <a:prstGeom prst="rect">
            <a:avLst/>
          </a:prstGeom>
          <a:noFill/>
          <a:ln w="9525">
            <a:noFill/>
            <a:miter lim="800000"/>
            <a:headEnd/>
            <a:tailEnd/>
          </a:ln>
        </p:spPr>
        <p:txBody>
          <a:bodyPr>
            <a:spAutoFit/>
          </a:bodyPr>
          <a:lstStyle/>
          <a:p>
            <a:pPr>
              <a:spcBef>
                <a:spcPct val="50000"/>
              </a:spcBef>
            </a:pPr>
            <a:r>
              <a:rPr lang="en-GB" b="1"/>
              <a:t>Host and microbe factors</a:t>
            </a:r>
            <a:endParaRPr lang="en-US" b="1"/>
          </a:p>
        </p:txBody>
      </p:sp>
      <p:sp>
        <p:nvSpPr>
          <p:cNvPr id="89110" name="Text Box 22"/>
          <p:cNvSpPr txBox="1">
            <a:spLocks noChangeArrowheads="1"/>
          </p:cNvSpPr>
          <p:nvPr/>
        </p:nvSpPr>
        <p:spPr bwMode="auto">
          <a:xfrm>
            <a:off x="7019925" y="5589588"/>
            <a:ext cx="1728788" cy="579437"/>
          </a:xfrm>
          <a:prstGeom prst="rect">
            <a:avLst/>
          </a:prstGeom>
          <a:noFill/>
          <a:ln w="9525">
            <a:noFill/>
            <a:miter lim="800000"/>
            <a:headEnd/>
            <a:tailEnd/>
          </a:ln>
        </p:spPr>
        <p:txBody>
          <a:bodyPr>
            <a:spAutoFit/>
          </a:bodyPr>
          <a:lstStyle/>
          <a:p>
            <a:pPr>
              <a:spcBef>
                <a:spcPct val="50000"/>
              </a:spcBef>
            </a:pPr>
            <a:r>
              <a:rPr lang="en-GB" sz="3200">
                <a:solidFill>
                  <a:srgbClr val="3333CC"/>
                </a:solidFill>
              </a:rPr>
              <a:t>Disease</a:t>
            </a:r>
            <a:endParaRPr lang="en-US" sz="3200">
              <a:solidFill>
                <a:srgbClr val="3333CC"/>
              </a:solidFill>
            </a:endParaRPr>
          </a:p>
        </p:txBody>
      </p:sp>
      <p:sp>
        <p:nvSpPr>
          <p:cNvPr id="89111" name="Line 23"/>
          <p:cNvSpPr>
            <a:spLocks noChangeShapeType="1"/>
          </p:cNvSpPr>
          <p:nvPr/>
        </p:nvSpPr>
        <p:spPr bwMode="auto">
          <a:xfrm>
            <a:off x="6732588" y="4724400"/>
            <a:ext cx="1223962" cy="936625"/>
          </a:xfrm>
          <a:prstGeom prst="line">
            <a:avLst/>
          </a:prstGeom>
          <a:noFill/>
          <a:ln w="9525">
            <a:solidFill>
              <a:schemeClr val="tx1"/>
            </a:solidFill>
            <a:round/>
            <a:headEnd/>
            <a:tailEnd type="triangle" w="med" len="med"/>
          </a:ln>
        </p:spPr>
        <p:txBody>
          <a:bodyPr/>
          <a:lstStyle/>
          <a:p>
            <a:endParaRPr lang="en-GB"/>
          </a:p>
        </p:txBody>
      </p:sp>
      <p:sp>
        <p:nvSpPr>
          <p:cNvPr id="49174" name="AutoShape 26" descr="http://www.tulanelink.com/tulanelink/recusal_99a.htm">
            <a:hlinkClick r:id="rId4"/>
          </p:cNvPr>
          <p:cNvSpPr>
            <a:spLocks noChangeAspect="1" noChangeArrowheads="1"/>
          </p:cNvSpPr>
          <p:nvPr/>
        </p:nvSpPr>
        <p:spPr bwMode="auto">
          <a:xfrm>
            <a:off x="3962400" y="2981325"/>
            <a:ext cx="1219200" cy="895350"/>
          </a:xfrm>
          <a:prstGeom prst="rect">
            <a:avLst/>
          </a:prstGeom>
          <a:noFill/>
          <a:ln w="9525">
            <a:noFill/>
            <a:miter lim="800000"/>
            <a:headEnd/>
            <a:tailEnd/>
          </a:ln>
        </p:spPr>
        <p:txBody>
          <a:bodyPr/>
          <a:lstStyle/>
          <a:p>
            <a:endParaRPr lang="en-GB"/>
          </a:p>
        </p:txBody>
      </p:sp>
      <p:sp>
        <p:nvSpPr>
          <p:cNvPr id="49175" name="Text Box 29"/>
          <p:cNvSpPr txBox="1">
            <a:spLocks noChangeArrowheads="1"/>
          </p:cNvSpPr>
          <p:nvPr/>
        </p:nvSpPr>
        <p:spPr bwMode="auto">
          <a:xfrm>
            <a:off x="1042988" y="5876925"/>
            <a:ext cx="2376487" cy="457200"/>
          </a:xfrm>
          <a:prstGeom prst="rect">
            <a:avLst/>
          </a:prstGeom>
          <a:noFill/>
          <a:ln w="9525">
            <a:noFill/>
            <a:miter lim="800000"/>
            <a:headEnd/>
            <a:tailEnd/>
          </a:ln>
        </p:spPr>
        <p:txBody>
          <a:bodyPr>
            <a:spAutoFit/>
          </a:bodyPr>
          <a:lstStyle/>
          <a:p>
            <a:pPr>
              <a:spcBef>
                <a:spcPct val="50000"/>
              </a:spcBef>
            </a:pPr>
            <a:r>
              <a:rPr lang="en-GB" sz="2400" b="1">
                <a:solidFill>
                  <a:srgbClr val="3333CC"/>
                </a:solidFill>
              </a:rPr>
              <a:t>Health</a:t>
            </a:r>
            <a:endParaRPr lang="en-US" sz="2400" b="1">
              <a:solidFill>
                <a:srgbClr val="3333CC"/>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9100"/>
                                        </p:tgtEl>
                                        <p:attrNameLst>
                                          <p:attrName>style.visibility</p:attrName>
                                        </p:attrNameLst>
                                      </p:cBhvr>
                                      <p:to>
                                        <p:strVal val="visible"/>
                                      </p:to>
                                    </p:set>
                                    <p:anim calcmode="lin" valueType="num">
                                      <p:cBhvr additive="base">
                                        <p:cTn id="11" dur="500" fill="hold"/>
                                        <p:tgtEl>
                                          <p:spTgt spid="89100"/>
                                        </p:tgtEl>
                                        <p:attrNameLst>
                                          <p:attrName>ppt_x</p:attrName>
                                        </p:attrNameLst>
                                      </p:cBhvr>
                                      <p:tavLst>
                                        <p:tav tm="0">
                                          <p:val>
                                            <p:strVal val="#ppt_x"/>
                                          </p:val>
                                        </p:tav>
                                        <p:tav tm="100000">
                                          <p:val>
                                            <p:strVal val="#ppt_x"/>
                                          </p:val>
                                        </p:tav>
                                      </p:tavLst>
                                    </p:anim>
                                    <p:anim calcmode="lin" valueType="num">
                                      <p:cBhvr additive="base">
                                        <p:cTn id="12" dur="500" fill="hold"/>
                                        <p:tgtEl>
                                          <p:spTgt spid="89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9092"/>
                                        </p:tgtEl>
                                        <p:attrNameLst>
                                          <p:attrName>style.visibility</p:attrName>
                                        </p:attrNameLst>
                                      </p:cBhvr>
                                      <p:to>
                                        <p:strVal val="visible"/>
                                      </p:to>
                                    </p:set>
                                    <p:anim calcmode="lin" valueType="num">
                                      <p:cBhvr additive="base">
                                        <p:cTn id="15" dur="500" fill="hold"/>
                                        <p:tgtEl>
                                          <p:spTgt spid="89092"/>
                                        </p:tgtEl>
                                        <p:attrNameLst>
                                          <p:attrName>ppt_x</p:attrName>
                                        </p:attrNameLst>
                                      </p:cBhvr>
                                      <p:tavLst>
                                        <p:tav tm="0">
                                          <p:val>
                                            <p:strVal val="#ppt_x"/>
                                          </p:val>
                                        </p:tav>
                                        <p:tav tm="100000">
                                          <p:val>
                                            <p:strVal val="#ppt_x"/>
                                          </p:val>
                                        </p:tav>
                                      </p:tavLst>
                                    </p:anim>
                                    <p:anim calcmode="lin" valueType="num">
                                      <p:cBhvr additive="base">
                                        <p:cTn id="16"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9101"/>
                                        </p:tgtEl>
                                        <p:attrNameLst>
                                          <p:attrName>style.visibility</p:attrName>
                                        </p:attrNameLst>
                                      </p:cBhvr>
                                      <p:to>
                                        <p:strVal val="visible"/>
                                      </p:to>
                                    </p:set>
                                    <p:animEffect transition="in" filter="blinds(horizontal)">
                                      <p:cBhvr>
                                        <p:cTn id="21" dur="500"/>
                                        <p:tgtEl>
                                          <p:spTgt spid="8910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9093"/>
                                        </p:tgtEl>
                                        <p:attrNameLst>
                                          <p:attrName>style.visibility</p:attrName>
                                        </p:attrNameLst>
                                      </p:cBhvr>
                                      <p:to>
                                        <p:strVal val="visible"/>
                                      </p:to>
                                    </p:set>
                                    <p:animEffect transition="in" filter="box(in)">
                                      <p:cBhvr>
                                        <p:cTn id="26" dur="500"/>
                                        <p:tgtEl>
                                          <p:spTgt spid="8909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9103"/>
                                        </p:tgtEl>
                                        <p:attrNameLst>
                                          <p:attrName>style.visibility</p:attrName>
                                        </p:attrNameLst>
                                      </p:cBhvr>
                                      <p:to>
                                        <p:strVal val="visible"/>
                                      </p:to>
                                    </p:set>
                                    <p:animEffect transition="in" filter="box(in)">
                                      <p:cBhvr>
                                        <p:cTn id="31" dur="500"/>
                                        <p:tgtEl>
                                          <p:spTgt spid="8910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9095"/>
                                        </p:tgtEl>
                                        <p:attrNameLst>
                                          <p:attrName>style.visibility</p:attrName>
                                        </p:attrNameLst>
                                      </p:cBhvr>
                                      <p:to>
                                        <p:strVal val="visible"/>
                                      </p:to>
                                    </p:set>
                                    <p:animEffect transition="in" filter="box(in)">
                                      <p:cBhvr>
                                        <p:cTn id="34" dur="500"/>
                                        <p:tgtEl>
                                          <p:spTgt spid="8909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9105"/>
                                        </p:tgtEl>
                                        <p:attrNameLst>
                                          <p:attrName>style.visibility</p:attrName>
                                        </p:attrNameLst>
                                      </p:cBhvr>
                                      <p:to>
                                        <p:strVal val="visible"/>
                                      </p:to>
                                    </p:set>
                                    <p:animEffect transition="in" filter="blinds(horizontal)">
                                      <p:cBhvr>
                                        <p:cTn id="39" dur="500"/>
                                        <p:tgtEl>
                                          <p:spTgt spid="8910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9175"/>
                                        </p:tgtEl>
                                        <p:attrNameLst>
                                          <p:attrName>style.visibility</p:attrName>
                                        </p:attrNameLst>
                                      </p:cBhvr>
                                      <p:to>
                                        <p:strVal val="visible"/>
                                      </p:to>
                                    </p:set>
                                    <p:anim calcmode="lin" valueType="num">
                                      <p:cBhvr additive="base">
                                        <p:cTn id="44" dur="500" fill="hold"/>
                                        <p:tgtEl>
                                          <p:spTgt spid="49175"/>
                                        </p:tgtEl>
                                        <p:attrNameLst>
                                          <p:attrName>ppt_x</p:attrName>
                                        </p:attrNameLst>
                                      </p:cBhvr>
                                      <p:tavLst>
                                        <p:tav tm="0">
                                          <p:val>
                                            <p:strVal val="#ppt_x"/>
                                          </p:val>
                                        </p:tav>
                                        <p:tav tm="100000">
                                          <p:val>
                                            <p:strVal val="#ppt_x"/>
                                          </p:val>
                                        </p:tav>
                                      </p:tavLst>
                                    </p:anim>
                                    <p:anim calcmode="lin" valueType="num">
                                      <p:cBhvr additive="base">
                                        <p:cTn id="45" dur="500" fill="hold"/>
                                        <p:tgtEl>
                                          <p:spTgt spid="4917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9102"/>
                                        </p:tgtEl>
                                        <p:attrNameLst>
                                          <p:attrName>style.visibility</p:attrName>
                                        </p:attrNameLst>
                                      </p:cBhvr>
                                      <p:to>
                                        <p:strVal val="visible"/>
                                      </p:to>
                                    </p:set>
                                    <p:anim calcmode="lin" valueType="num">
                                      <p:cBhvr additive="base">
                                        <p:cTn id="50" dur="500" fill="hold"/>
                                        <p:tgtEl>
                                          <p:spTgt spid="89102"/>
                                        </p:tgtEl>
                                        <p:attrNameLst>
                                          <p:attrName>ppt_x</p:attrName>
                                        </p:attrNameLst>
                                      </p:cBhvr>
                                      <p:tavLst>
                                        <p:tav tm="0">
                                          <p:val>
                                            <p:strVal val="#ppt_x"/>
                                          </p:val>
                                        </p:tav>
                                        <p:tav tm="100000">
                                          <p:val>
                                            <p:strVal val="#ppt_x"/>
                                          </p:val>
                                        </p:tav>
                                      </p:tavLst>
                                    </p:anim>
                                    <p:anim calcmode="lin" valueType="num">
                                      <p:cBhvr additive="base">
                                        <p:cTn id="51" dur="500" fill="hold"/>
                                        <p:tgtEl>
                                          <p:spTgt spid="8910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89107"/>
                                        </p:tgtEl>
                                        <p:attrNameLst>
                                          <p:attrName>style.visibility</p:attrName>
                                        </p:attrNameLst>
                                      </p:cBhvr>
                                      <p:to>
                                        <p:strVal val="visible"/>
                                      </p:to>
                                    </p:set>
                                    <p:anim calcmode="lin" valueType="num">
                                      <p:cBhvr additive="base">
                                        <p:cTn id="54" dur="500" fill="hold"/>
                                        <p:tgtEl>
                                          <p:spTgt spid="89107"/>
                                        </p:tgtEl>
                                        <p:attrNameLst>
                                          <p:attrName>ppt_x</p:attrName>
                                        </p:attrNameLst>
                                      </p:cBhvr>
                                      <p:tavLst>
                                        <p:tav tm="0">
                                          <p:val>
                                            <p:strVal val="#ppt_x"/>
                                          </p:val>
                                        </p:tav>
                                        <p:tav tm="100000">
                                          <p:val>
                                            <p:strVal val="#ppt_x"/>
                                          </p:val>
                                        </p:tav>
                                      </p:tavLst>
                                    </p:anim>
                                    <p:anim calcmode="lin" valueType="num">
                                      <p:cBhvr additive="base">
                                        <p:cTn id="55" dur="500" fill="hold"/>
                                        <p:tgtEl>
                                          <p:spTgt spid="8910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9106"/>
                                        </p:tgtEl>
                                        <p:attrNameLst>
                                          <p:attrName>style.visibility</p:attrName>
                                        </p:attrNameLst>
                                      </p:cBhvr>
                                      <p:to>
                                        <p:strVal val="visible"/>
                                      </p:to>
                                    </p:set>
                                    <p:anim calcmode="lin" valueType="num">
                                      <p:cBhvr additive="base">
                                        <p:cTn id="58" dur="500" fill="hold"/>
                                        <p:tgtEl>
                                          <p:spTgt spid="89106"/>
                                        </p:tgtEl>
                                        <p:attrNameLst>
                                          <p:attrName>ppt_x</p:attrName>
                                        </p:attrNameLst>
                                      </p:cBhvr>
                                      <p:tavLst>
                                        <p:tav tm="0">
                                          <p:val>
                                            <p:strVal val="#ppt_x"/>
                                          </p:val>
                                        </p:tav>
                                        <p:tav tm="100000">
                                          <p:val>
                                            <p:strVal val="#ppt_x"/>
                                          </p:val>
                                        </p:tav>
                                      </p:tavLst>
                                    </p:anim>
                                    <p:anim calcmode="lin" valueType="num">
                                      <p:cBhvr additive="base">
                                        <p:cTn id="59" dur="500" fill="hold"/>
                                        <p:tgtEl>
                                          <p:spTgt spid="8910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9094"/>
                                        </p:tgtEl>
                                        <p:attrNameLst>
                                          <p:attrName>style.visibility</p:attrName>
                                        </p:attrNameLst>
                                      </p:cBhvr>
                                      <p:to>
                                        <p:strVal val="visible"/>
                                      </p:to>
                                    </p:set>
                                    <p:anim calcmode="lin" valueType="num">
                                      <p:cBhvr additive="base">
                                        <p:cTn id="64" dur="500" fill="hold"/>
                                        <p:tgtEl>
                                          <p:spTgt spid="89094"/>
                                        </p:tgtEl>
                                        <p:attrNameLst>
                                          <p:attrName>ppt_x</p:attrName>
                                        </p:attrNameLst>
                                      </p:cBhvr>
                                      <p:tavLst>
                                        <p:tav tm="0">
                                          <p:val>
                                            <p:strVal val="#ppt_x"/>
                                          </p:val>
                                        </p:tav>
                                        <p:tav tm="100000">
                                          <p:val>
                                            <p:strVal val="#ppt_x"/>
                                          </p:val>
                                        </p:tav>
                                      </p:tavLst>
                                    </p:anim>
                                    <p:anim calcmode="lin" valueType="num">
                                      <p:cBhvr additive="base">
                                        <p:cTn id="65" dur="500" fill="hold"/>
                                        <p:tgtEl>
                                          <p:spTgt spid="8909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9104"/>
                                        </p:tgtEl>
                                        <p:attrNameLst>
                                          <p:attrName>style.visibility</p:attrName>
                                        </p:attrNameLst>
                                      </p:cBhvr>
                                      <p:to>
                                        <p:strVal val="visible"/>
                                      </p:to>
                                    </p:set>
                                    <p:anim calcmode="lin" valueType="num">
                                      <p:cBhvr additive="base">
                                        <p:cTn id="68" dur="500" fill="hold"/>
                                        <p:tgtEl>
                                          <p:spTgt spid="89104"/>
                                        </p:tgtEl>
                                        <p:attrNameLst>
                                          <p:attrName>ppt_x</p:attrName>
                                        </p:attrNameLst>
                                      </p:cBhvr>
                                      <p:tavLst>
                                        <p:tav tm="0">
                                          <p:val>
                                            <p:strVal val="#ppt_x"/>
                                          </p:val>
                                        </p:tav>
                                        <p:tav tm="100000">
                                          <p:val>
                                            <p:strVal val="#ppt_x"/>
                                          </p:val>
                                        </p:tav>
                                      </p:tavLst>
                                    </p:anim>
                                    <p:anim calcmode="lin" valueType="num">
                                      <p:cBhvr additive="base">
                                        <p:cTn id="69" dur="500" fill="hold"/>
                                        <p:tgtEl>
                                          <p:spTgt spid="8910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9109"/>
                                        </p:tgtEl>
                                        <p:attrNameLst>
                                          <p:attrName>style.visibility</p:attrName>
                                        </p:attrNameLst>
                                      </p:cBhvr>
                                      <p:to>
                                        <p:strVal val="visible"/>
                                      </p:to>
                                    </p:set>
                                    <p:anim calcmode="lin" valueType="num">
                                      <p:cBhvr additive="base">
                                        <p:cTn id="72" dur="500" fill="hold"/>
                                        <p:tgtEl>
                                          <p:spTgt spid="89109"/>
                                        </p:tgtEl>
                                        <p:attrNameLst>
                                          <p:attrName>ppt_x</p:attrName>
                                        </p:attrNameLst>
                                      </p:cBhvr>
                                      <p:tavLst>
                                        <p:tav tm="0">
                                          <p:val>
                                            <p:strVal val="#ppt_x"/>
                                          </p:val>
                                        </p:tav>
                                        <p:tav tm="100000">
                                          <p:val>
                                            <p:strVal val="#ppt_x"/>
                                          </p:val>
                                        </p:tav>
                                      </p:tavLst>
                                    </p:anim>
                                    <p:anim calcmode="lin" valueType="num">
                                      <p:cBhvr additive="base">
                                        <p:cTn id="73" dur="500" fill="hold"/>
                                        <p:tgtEl>
                                          <p:spTgt spid="8910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9111"/>
                                        </p:tgtEl>
                                        <p:attrNameLst>
                                          <p:attrName>style.visibility</p:attrName>
                                        </p:attrNameLst>
                                      </p:cBhvr>
                                      <p:to>
                                        <p:strVal val="visible"/>
                                      </p:to>
                                    </p:set>
                                    <p:anim calcmode="lin" valueType="num">
                                      <p:cBhvr additive="base">
                                        <p:cTn id="76" dur="500" fill="hold"/>
                                        <p:tgtEl>
                                          <p:spTgt spid="89111"/>
                                        </p:tgtEl>
                                        <p:attrNameLst>
                                          <p:attrName>ppt_x</p:attrName>
                                        </p:attrNameLst>
                                      </p:cBhvr>
                                      <p:tavLst>
                                        <p:tav tm="0">
                                          <p:val>
                                            <p:strVal val="#ppt_x"/>
                                          </p:val>
                                        </p:tav>
                                        <p:tav tm="100000">
                                          <p:val>
                                            <p:strVal val="#ppt_x"/>
                                          </p:val>
                                        </p:tav>
                                      </p:tavLst>
                                    </p:anim>
                                    <p:anim calcmode="lin" valueType="num">
                                      <p:cBhvr additive="base">
                                        <p:cTn id="77" dur="500" fill="hold"/>
                                        <p:tgtEl>
                                          <p:spTgt spid="8911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89110"/>
                                        </p:tgtEl>
                                        <p:attrNameLst>
                                          <p:attrName>style.visibility</p:attrName>
                                        </p:attrNameLst>
                                      </p:cBhvr>
                                      <p:to>
                                        <p:strVal val="visible"/>
                                      </p:to>
                                    </p:set>
                                    <p:anim calcmode="lin" valueType="num">
                                      <p:cBhvr additive="base">
                                        <p:cTn id="82" dur="500" fill="hold"/>
                                        <p:tgtEl>
                                          <p:spTgt spid="89110"/>
                                        </p:tgtEl>
                                        <p:attrNameLst>
                                          <p:attrName>ppt_x</p:attrName>
                                        </p:attrNameLst>
                                      </p:cBhvr>
                                      <p:tavLst>
                                        <p:tav tm="0">
                                          <p:val>
                                            <p:strVal val="#ppt_x"/>
                                          </p:val>
                                        </p:tav>
                                        <p:tav tm="100000">
                                          <p:val>
                                            <p:strVal val="#ppt_x"/>
                                          </p:val>
                                        </p:tav>
                                      </p:tavLst>
                                    </p:anim>
                                    <p:anim calcmode="lin" valueType="num">
                                      <p:cBhvr additive="base">
                                        <p:cTn id="83" dur="500" fill="hold"/>
                                        <p:tgtEl>
                                          <p:spTgt spid="8911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9108"/>
                                        </p:tgtEl>
                                        <p:attrNameLst>
                                          <p:attrName>style.visibility</p:attrName>
                                        </p:attrNameLst>
                                      </p:cBhvr>
                                      <p:to>
                                        <p:strVal val="visible"/>
                                      </p:to>
                                    </p:set>
                                    <p:anim calcmode="lin" valueType="num">
                                      <p:cBhvr additive="base">
                                        <p:cTn id="88" dur="500" fill="hold"/>
                                        <p:tgtEl>
                                          <p:spTgt spid="89108"/>
                                        </p:tgtEl>
                                        <p:attrNameLst>
                                          <p:attrName>ppt_x</p:attrName>
                                        </p:attrNameLst>
                                      </p:cBhvr>
                                      <p:tavLst>
                                        <p:tav tm="0">
                                          <p:val>
                                            <p:strVal val="#ppt_x"/>
                                          </p:val>
                                        </p:tav>
                                        <p:tav tm="100000">
                                          <p:val>
                                            <p:strVal val="#ppt_x"/>
                                          </p:val>
                                        </p:tav>
                                      </p:tavLst>
                                    </p:anim>
                                    <p:anim calcmode="lin" valueType="num">
                                      <p:cBhvr additive="base">
                                        <p:cTn id="89" dur="500" fill="hold"/>
                                        <p:tgtEl>
                                          <p:spTgt spid="89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2" grpId="0"/>
      <p:bldP spid="89093" grpId="0"/>
      <p:bldP spid="89094" grpId="0"/>
      <p:bldP spid="89095" grpId="0"/>
      <p:bldP spid="89100" grpId="0" animBg="1"/>
      <p:bldP spid="89101" grpId="0" animBg="1"/>
      <p:bldP spid="89102" grpId="0" animBg="1"/>
      <p:bldP spid="89103" grpId="0" animBg="1"/>
      <p:bldP spid="89104" grpId="0" animBg="1"/>
      <p:bldP spid="89105" grpId="0" animBg="1"/>
      <p:bldP spid="89106" grpId="0"/>
      <p:bldP spid="89107" grpId="0" animBg="1"/>
      <p:bldP spid="89108" grpId="0" animBg="1"/>
      <p:bldP spid="89109" grpId="0"/>
      <p:bldP spid="89110" grpId="0"/>
      <p:bldP spid="89111" grpId="0" animBg="1"/>
      <p:bldP spid="4917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GB" b="1" dirty="0" smtClean="0">
                <a:solidFill>
                  <a:srgbClr val="FF0000"/>
                </a:solidFill>
              </a:rPr>
              <a:t>So why study microbiology?</a:t>
            </a:r>
            <a:endParaRPr lang="en-US" b="1"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206625" y="333375"/>
            <a:ext cx="4464050" cy="701675"/>
          </a:xfrm>
          <a:prstGeom prst="rect">
            <a:avLst/>
          </a:prstGeom>
          <a:noFill/>
          <a:ln w="9525">
            <a:noFill/>
            <a:miter lim="800000"/>
            <a:headEnd/>
            <a:tailEnd/>
          </a:ln>
        </p:spPr>
        <p:txBody>
          <a:bodyPr>
            <a:spAutoFit/>
          </a:bodyPr>
          <a:lstStyle/>
          <a:p>
            <a:pPr>
              <a:spcBef>
                <a:spcPct val="50000"/>
              </a:spcBef>
            </a:pPr>
            <a:r>
              <a:rPr lang="en-GB" sz="4000" b="1" dirty="0">
                <a:solidFill>
                  <a:srgbClr val="FF0000"/>
                </a:solidFill>
              </a:rPr>
              <a:t>Disease control</a:t>
            </a:r>
            <a:endParaRPr lang="en-US" sz="4000" b="1" dirty="0">
              <a:solidFill>
                <a:srgbClr val="FF0000"/>
              </a:solidFill>
            </a:endParaRPr>
          </a:p>
        </p:txBody>
      </p:sp>
      <p:sp>
        <p:nvSpPr>
          <p:cNvPr id="51203" name="Text Box 5"/>
          <p:cNvSpPr txBox="1">
            <a:spLocks noChangeArrowheads="1"/>
          </p:cNvSpPr>
          <p:nvPr/>
        </p:nvSpPr>
        <p:spPr bwMode="auto">
          <a:xfrm>
            <a:off x="2627313" y="1196975"/>
            <a:ext cx="2736850" cy="366713"/>
          </a:xfrm>
          <a:prstGeom prst="rect">
            <a:avLst/>
          </a:prstGeom>
          <a:noFill/>
          <a:ln w="9525">
            <a:noFill/>
            <a:miter lim="800000"/>
            <a:headEnd/>
            <a:tailEnd/>
          </a:ln>
        </p:spPr>
        <p:txBody>
          <a:bodyPr>
            <a:spAutoFit/>
          </a:bodyPr>
          <a:lstStyle/>
          <a:p>
            <a:pPr>
              <a:spcBef>
                <a:spcPct val="50000"/>
              </a:spcBef>
            </a:pPr>
            <a:endParaRPr lang="en-US"/>
          </a:p>
        </p:txBody>
      </p:sp>
      <p:grpSp>
        <p:nvGrpSpPr>
          <p:cNvPr id="2" name="Group 13"/>
          <p:cNvGrpSpPr>
            <a:grpSpLocks/>
          </p:cNvGrpSpPr>
          <p:nvPr/>
        </p:nvGrpSpPr>
        <p:grpSpPr bwMode="auto">
          <a:xfrm>
            <a:off x="5508625" y="1484313"/>
            <a:ext cx="3348038" cy="1798637"/>
            <a:chOff x="5508625" y="1557338"/>
            <a:chExt cx="3348038" cy="1798637"/>
          </a:xfrm>
        </p:grpSpPr>
        <p:pic>
          <p:nvPicPr>
            <p:cNvPr id="51211" name="Picture 14" descr="sick man in bed.jpg"/>
            <p:cNvPicPr>
              <a:picLocks noChangeAspect="1" noChangeArrowheads="1"/>
            </p:cNvPicPr>
            <p:nvPr/>
          </p:nvPicPr>
          <p:blipFill>
            <a:blip r:embed="rId3" cstate="print"/>
            <a:srcRect/>
            <a:stretch>
              <a:fillRect/>
            </a:stretch>
          </p:blipFill>
          <p:spPr bwMode="auto">
            <a:xfrm>
              <a:off x="5508625" y="1620838"/>
              <a:ext cx="2879725" cy="1735137"/>
            </a:xfrm>
            <a:prstGeom prst="rect">
              <a:avLst/>
            </a:prstGeom>
            <a:solidFill>
              <a:schemeClr val="tx2"/>
            </a:solidFill>
            <a:ln w="9525">
              <a:noFill/>
              <a:miter lim="800000"/>
              <a:headEnd/>
              <a:tailEnd/>
            </a:ln>
          </p:spPr>
        </p:pic>
        <p:sp>
          <p:nvSpPr>
            <p:cNvPr id="51212" name="Text Box 17"/>
            <p:cNvSpPr txBox="1">
              <a:spLocks noChangeArrowheads="1"/>
            </p:cNvSpPr>
            <p:nvPr/>
          </p:nvSpPr>
          <p:spPr bwMode="auto">
            <a:xfrm>
              <a:off x="7127875" y="1557338"/>
              <a:ext cx="1728788" cy="579437"/>
            </a:xfrm>
            <a:prstGeom prst="rect">
              <a:avLst/>
            </a:prstGeom>
            <a:noFill/>
            <a:ln w="9525">
              <a:noFill/>
              <a:miter lim="800000"/>
              <a:headEnd/>
              <a:tailEnd/>
            </a:ln>
          </p:spPr>
          <p:txBody>
            <a:bodyPr>
              <a:spAutoFit/>
            </a:bodyPr>
            <a:lstStyle/>
            <a:p>
              <a:pPr>
                <a:spcBef>
                  <a:spcPct val="50000"/>
                </a:spcBef>
              </a:pPr>
              <a:r>
                <a:rPr lang="en-GB" sz="3200"/>
                <a:t>Disease</a:t>
              </a:r>
              <a:endParaRPr lang="en-US" sz="3200"/>
            </a:p>
          </p:txBody>
        </p:sp>
      </p:grpSp>
      <p:sp>
        <p:nvSpPr>
          <p:cNvPr id="39957" name="AutoShape 21"/>
          <p:cNvSpPr>
            <a:spLocks noChangeArrowheads="1"/>
          </p:cNvSpPr>
          <p:nvPr/>
        </p:nvSpPr>
        <p:spPr bwMode="auto">
          <a:xfrm>
            <a:off x="3330575" y="2133600"/>
            <a:ext cx="1944688" cy="574675"/>
          </a:xfrm>
          <a:prstGeom prst="rightArrow">
            <a:avLst>
              <a:gd name="adj1" fmla="val 50000"/>
              <a:gd name="adj2" fmla="val 84599"/>
            </a:avLst>
          </a:prstGeom>
          <a:solidFill>
            <a:schemeClr val="accent1"/>
          </a:solidFill>
          <a:ln w="9525">
            <a:solidFill>
              <a:schemeClr val="tx1"/>
            </a:solidFill>
            <a:miter lim="800000"/>
            <a:headEnd/>
            <a:tailEnd/>
          </a:ln>
        </p:spPr>
        <p:txBody>
          <a:bodyPr wrap="none" anchor="ctr"/>
          <a:lstStyle/>
          <a:p>
            <a:endParaRPr lang="en-GB"/>
          </a:p>
        </p:txBody>
      </p:sp>
      <p:sp>
        <p:nvSpPr>
          <p:cNvPr id="39958" name="AutoShape 22"/>
          <p:cNvSpPr>
            <a:spLocks noChangeArrowheads="1"/>
          </p:cNvSpPr>
          <p:nvPr/>
        </p:nvSpPr>
        <p:spPr bwMode="auto">
          <a:xfrm>
            <a:off x="4284663" y="2565400"/>
            <a:ext cx="287337" cy="1008063"/>
          </a:xfrm>
          <a:prstGeom prst="upArrow">
            <a:avLst>
              <a:gd name="adj1" fmla="val 50000"/>
              <a:gd name="adj2" fmla="val 87707"/>
            </a:avLst>
          </a:prstGeom>
          <a:solidFill>
            <a:schemeClr val="bg1"/>
          </a:solidFill>
          <a:ln w="9525">
            <a:solidFill>
              <a:schemeClr val="tx1"/>
            </a:solidFill>
            <a:miter lim="800000"/>
            <a:headEnd/>
            <a:tailEnd/>
          </a:ln>
        </p:spPr>
        <p:txBody>
          <a:bodyPr vert="eaVert" wrap="none" anchor="ctr"/>
          <a:lstStyle/>
          <a:p>
            <a:endParaRPr lang="en-GB"/>
          </a:p>
        </p:txBody>
      </p:sp>
      <p:sp>
        <p:nvSpPr>
          <p:cNvPr id="39959" name="Text Box 23"/>
          <p:cNvSpPr txBox="1">
            <a:spLocks noChangeArrowheads="1"/>
          </p:cNvSpPr>
          <p:nvPr/>
        </p:nvSpPr>
        <p:spPr bwMode="auto">
          <a:xfrm>
            <a:off x="3924300" y="3500438"/>
            <a:ext cx="1341438" cy="579437"/>
          </a:xfrm>
          <a:prstGeom prst="rect">
            <a:avLst/>
          </a:prstGeom>
          <a:noFill/>
          <a:ln w="9525">
            <a:noFill/>
            <a:miter lim="800000"/>
            <a:headEnd/>
            <a:tailEnd/>
          </a:ln>
        </p:spPr>
        <p:txBody>
          <a:bodyPr>
            <a:spAutoFit/>
          </a:bodyPr>
          <a:lstStyle/>
          <a:p>
            <a:pPr>
              <a:spcBef>
                <a:spcPct val="50000"/>
              </a:spcBef>
            </a:pPr>
            <a:r>
              <a:rPr lang="en-GB" sz="3200" b="1">
                <a:solidFill>
                  <a:srgbClr val="FF0000"/>
                </a:solidFill>
              </a:rPr>
              <a:t>PHO</a:t>
            </a:r>
            <a:endParaRPr lang="en-US" sz="3200" b="1">
              <a:solidFill>
                <a:srgbClr val="FF0000"/>
              </a:solidFill>
            </a:endParaRPr>
          </a:p>
        </p:txBody>
      </p:sp>
      <p:sp>
        <p:nvSpPr>
          <p:cNvPr id="39965" name="Text Box 29"/>
          <p:cNvSpPr txBox="1">
            <a:spLocks noChangeArrowheads="1"/>
          </p:cNvSpPr>
          <p:nvPr/>
        </p:nvSpPr>
        <p:spPr bwMode="auto">
          <a:xfrm>
            <a:off x="3635375" y="1628775"/>
            <a:ext cx="1657350" cy="641350"/>
          </a:xfrm>
          <a:prstGeom prst="rect">
            <a:avLst/>
          </a:prstGeom>
          <a:noFill/>
          <a:ln w="9525">
            <a:noFill/>
            <a:miter lim="800000"/>
            <a:headEnd/>
            <a:tailEnd/>
          </a:ln>
        </p:spPr>
        <p:txBody>
          <a:bodyPr>
            <a:spAutoFit/>
          </a:bodyPr>
          <a:lstStyle/>
          <a:p>
            <a:pPr>
              <a:spcBef>
                <a:spcPct val="50000"/>
              </a:spcBef>
            </a:pPr>
            <a:r>
              <a:rPr lang="en-GB" b="1"/>
              <a:t>Intervention/prevention</a:t>
            </a:r>
            <a:endParaRPr lang="en-US" b="1"/>
          </a:p>
        </p:txBody>
      </p:sp>
      <p:sp>
        <p:nvSpPr>
          <p:cNvPr id="39966" name="Line 30"/>
          <p:cNvSpPr>
            <a:spLocks noChangeShapeType="1"/>
          </p:cNvSpPr>
          <p:nvPr/>
        </p:nvSpPr>
        <p:spPr bwMode="auto">
          <a:xfrm>
            <a:off x="5580063" y="1484313"/>
            <a:ext cx="0" cy="2016125"/>
          </a:xfrm>
          <a:prstGeom prst="line">
            <a:avLst/>
          </a:prstGeom>
          <a:noFill/>
          <a:ln w="158750">
            <a:solidFill>
              <a:schemeClr val="tx1"/>
            </a:solidFill>
            <a:round/>
            <a:headEnd/>
            <a:tailEnd/>
          </a:ln>
        </p:spPr>
        <p:txBody>
          <a:bodyPr/>
          <a:lstStyle/>
          <a:p>
            <a:endParaRPr lang="en-GB"/>
          </a:p>
        </p:txBody>
      </p:sp>
      <p:sp>
        <p:nvSpPr>
          <p:cNvPr id="39968" name="Text Box 32"/>
          <p:cNvSpPr txBox="1">
            <a:spLocks noChangeArrowheads="1"/>
          </p:cNvSpPr>
          <p:nvPr/>
        </p:nvSpPr>
        <p:spPr bwMode="auto">
          <a:xfrm>
            <a:off x="1619250" y="2133600"/>
            <a:ext cx="1439863" cy="579438"/>
          </a:xfrm>
          <a:prstGeom prst="rect">
            <a:avLst/>
          </a:prstGeom>
          <a:noFill/>
          <a:ln w="9525">
            <a:noFill/>
            <a:miter lim="800000"/>
            <a:headEnd/>
            <a:tailEnd/>
          </a:ln>
        </p:spPr>
        <p:txBody>
          <a:bodyPr>
            <a:spAutoFit/>
          </a:bodyPr>
          <a:lstStyle/>
          <a:p>
            <a:pPr>
              <a:spcBef>
                <a:spcPct val="50000"/>
              </a:spcBef>
            </a:pPr>
            <a:r>
              <a:rPr lang="en-GB" sz="3200"/>
              <a:t>Health</a:t>
            </a:r>
            <a:endParaRPr lang="en-US" sz="320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68"/>
                                        </p:tgtEl>
                                        <p:attrNameLst>
                                          <p:attrName>style.visibility</p:attrName>
                                        </p:attrNameLst>
                                      </p:cBhvr>
                                      <p:to>
                                        <p:strVal val="visible"/>
                                      </p:to>
                                    </p:set>
                                    <p:anim calcmode="lin" valueType="num">
                                      <p:cBhvr additive="base">
                                        <p:cTn id="7" dur="500" fill="hold"/>
                                        <p:tgtEl>
                                          <p:spTgt spid="39968"/>
                                        </p:tgtEl>
                                        <p:attrNameLst>
                                          <p:attrName>ppt_x</p:attrName>
                                        </p:attrNameLst>
                                      </p:cBhvr>
                                      <p:tavLst>
                                        <p:tav tm="0">
                                          <p:val>
                                            <p:strVal val="#ppt_x"/>
                                          </p:val>
                                        </p:tav>
                                        <p:tav tm="100000">
                                          <p:val>
                                            <p:strVal val="#ppt_x"/>
                                          </p:val>
                                        </p:tav>
                                      </p:tavLst>
                                    </p:anim>
                                    <p:anim calcmode="lin" valueType="num">
                                      <p:cBhvr additive="base">
                                        <p:cTn id="8" dur="500" fill="hold"/>
                                        <p:tgtEl>
                                          <p:spTgt spid="399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57"/>
                                        </p:tgtEl>
                                        <p:attrNameLst>
                                          <p:attrName>style.visibility</p:attrName>
                                        </p:attrNameLst>
                                      </p:cBhvr>
                                      <p:to>
                                        <p:strVal val="visible"/>
                                      </p:to>
                                    </p:set>
                                    <p:anim calcmode="lin" valueType="num">
                                      <p:cBhvr additive="base">
                                        <p:cTn id="13" dur="500" fill="hold"/>
                                        <p:tgtEl>
                                          <p:spTgt spid="39957"/>
                                        </p:tgtEl>
                                        <p:attrNameLst>
                                          <p:attrName>ppt_x</p:attrName>
                                        </p:attrNameLst>
                                      </p:cBhvr>
                                      <p:tavLst>
                                        <p:tav tm="0">
                                          <p:val>
                                            <p:strVal val="#ppt_x"/>
                                          </p:val>
                                        </p:tav>
                                        <p:tav tm="100000">
                                          <p:val>
                                            <p:strVal val="#ppt_x"/>
                                          </p:val>
                                        </p:tav>
                                      </p:tavLst>
                                    </p:anim>
                                    <p:anim calcmode="lin" valueType="num">
                                      <p:cBhvr additive="base">
                                        <p:cTn id="14" dur="500" fill="hold"/>
                                        <p:tgtEl>
                                          <p:spTgt spid="3995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9966"/>
                                        </p:tgtEl>
                                        <p:attrNameLst>
                                          <p:attrName>style.visibility</p:attrName>
                                        </p:attrNameLst>
                                      </p:cBhvr>
                                      <p:to>
                                        <p:strVal val="visible"/>
                                      </p:to>
                                    </p:set>
                                    <p:anim calcmode="lin" valueType="num">
                                      <p:cBhvr additive="base">
                                        <p:cTn id="23" dur="500" fill="hold"/>
                                        <p:tgtEl>
                                          <p:spTgt spid="39966"/>
                                        </p:tgtEl>
                                        <p:attrNameLst>
                                          <p:attrName>ppt_x</p:attrName>
                                        </p:attrNameLst>
                                      </p:cBhvr>
                                      <p:tavLst>
                                        <p:tav tm="0">
                                          <p:val>
                                            <p:strVal val="#ppt_x"/>
                                          </p:val>
                                        </p:tav>
                                        <p:tav tm="100000">
                                          <p:val>
                                            <p:strVal val="#ppt_x"/>
                                          </p:val>
                                        </p:tav>
                                      </p:tavLst>
                                    </p:anim>
                                    <p:anim calcmode="lin" valueType="num">
                                      <p:cBhvr additive="base">
                                        <p:cTn id="24" dur="500" fill="hold"/>
                                        <p:tgtEl>
                                          <p:spTgt spid="3996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65"/>
                                        </p:tgtEl>
                                        <p:attrNameLst>
                                          <p:attrName>style.visibility</p:attrName>
                                        </p:attrNameLst>
                                      </p:cBhvr>
                                      <p:to>
                                        <p:strVal val="visible"/>
                                      </p:to>
                                    </p:set>
                                    <p:anim calcmode="lin" valueType="num">
                                      <p:cBhvr additive="base">
                                        <p:cTn id="29" dur="500" fill="hold"/>
                                        <p:tgtEl>
                                          <p:spTgt spid="39965"/>
                                        </p:tgtEl>
                                        <p:attrNameLst>
                                          <p:attrName>ppt_x</p:attrName>
                                        </p:attrNameLst>
                                      </p:cBhvr>
                                      <p:tavLst>
                                        <p:tav tm="0">
                                          <p:val>
                                            <p:strVal val="#ppt_x"/>
                                          </p:val>
                                        </p:tav>
                                        <p:tav tm="100000">
                                          <p:val>
                                            <p:strVal val="#ppt_x"/>
                                          </p:val>
                                        </p:tav>
                                      </p:tavLst>
                                    </p:anim>
                                    <p:anim calcmode="lin" valueType="num">
                                      <p:cBhvr additive="base">
                                        <p:cTn id="30" dur="500" fill="hold"/>
                                        <p:tgtEl>
                                          <p:spTgt spid="3996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58"/>
                                        </p:tgtEl>
                                        <p:attrNameLst>
                                          <p:attrName>style.visibility</p:attrName>
                                        </p:attrNameLst>
                                      </p:cBhvr>
                                      <p:to>
                                        <p:strVal val="visible"/>
                                      </p:to>
                                    </p:set>
                                    <p:anim calcmode="lin" valueType="num">
                                      <p:cBhvr additive="base">
                                        <p:cTn id="35" dur="500" fill="hold"/>
                                        <p:tgtEl>
                                          <p:spTgt spid="39958"/>
                                        </p:tgtEl>
                                        <p:attrNameLst>
                                          <p:attrName>ppt_x</p:attrName>
                                        </p:attrNameLst>
                                      </p:cBhvr>
                                      <p:tavLst>
                                        <p:tav tm="0">
                                          <p:val>
                                            <p:strVal val="#ppt_x"/>
                                          </p:val>
                                        </p:tav>
                                        <p:tav tm="100000">
                                          <p:val>
                                            <p:strVal val="#ppt_x"/>
                                          </p:val>
                                        </p:tav>
                                      </p:tavLst>
                                    </p:anim>
                                    <p:anim calcmode="lin" valueType="num">
                                      <p:cBhvr additive="base">
                                        <p:cTn id="36" dur="500" fill="hold"/>
                                        <p:tgtEl>
                                          <p:spTgt spid="3995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959"/>
                                        </p:tgtEl>
                                        <p:attrNameLst>
                                          <p:attrName>style.visibility</p:attrName>
                                        </p:attrNameLst>
                                      </p:cBhvr>
                                      <p:to>
                                        <p:strVal val="visible"/>
                                      </p:to>
                                    </p:set>
                                    <p:anim calcmode="lin" valueType="num">
                                      <p:cBhvr additive="base">
                                        <p:cTn id="39" dur="500" fill="hold"/>
                                        <p:tgtEl>
                                          <p:spTgt spid="39959"/>
                                        </p:tgtEl>
                                        <p:attrNameLst>
                                          <p:attrName>ppt_x</p:attrName>
                                        </p:attrNameLst>
                                      </p:cBhvr>
                                      <p:tavLst>
                                        <p:tav tm="0">
                                          <p:val>
                                            <p:strVal val="#ppt_x"/>
                                          </p:val>
                                        </p:tav>
                                        <p:tav tm="100000">
                                          <p:val>
                                            <p:strVal val="#ppt_x"/>
                                          </p:val>
                                        </p:tav>
                                      </p:tavLst>
                                    </p:anim>
                                    <p:anim calcmode="lin" valueType="num">
                                      <p:cBhvr additive="base">
                                        <p:cTn id="40" dur="500" fill="hold"/>
                                        <p:tgtEl>
                                          <p:spTgt spid="399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7" grpId="0" animBg="1"/>
      <p:bldP spid="39958" grpId="0" animBg="1"/>
      <p:bldP spid="39959" grpId="0"/>
      <p:bldP spid="39965" grpId="0"/>
      <p:bldP spid="39966" grpId="0" animBg="1"/>
      <p:bldP spid="399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06625" y="333375"/>
            <a:ext cx="4464050" cy="701675"/>
          </a:xfrm>
          <a:prstGeom prst="rect">
            <a:avLst/>
          </a:prstGeom>
          <a:noFill/>
          <a:ln w="9525">
            <a:noFill/>
            <a:miter lim="800000"/>
            <a:headEnd/>
            <a:tailEnd/>
          </a:ln>
        </p:spPr>
        <p:txBody>
          <a:bodyPr>
            <a:spAutoFit/>
          </a:bodyPr>
          <a:lstStyle/>
          <a:p>
            <a:pPr>
              <a:spcBef>
                <a:spcPct val="50000"/>
              </a:spcBef>
            </a:pPr>
            <a:r>
              <a:rPr lang="en-GB" sz="4000" b="1" dirty="0">
                <a:solidFill>
                  <a:srgbClr val="FF0000"/>
                </a:solidFill>
              </a:rPr>
              <a:t>Disease control</a:t>
            </a:r>
            <a:endParaRPr lang="en-US" sz="4000" b="1" dirty="0">
              <a:solidFill>
                <a:srgbClr val="FF0000"/>
              </a:solidFill>
            </a:endParaRPr>
          </a:p>
        </p:txBody>
      </p:sp>
      <p:sp>
        <p:nvSpPr>
          <p:cNvPr id="52227" name="Text Box 3"/>
          <p:cNvSpPr txBox="1">
            <a:spLocks noChangeArrowheads="1"/>
          </p:cNvSpPr>
          <p:nvPr/>
        </p:nvSpPr>
        <p:spPr bwMode="auto">
          <a:xfrm>
            <a:off x="2627313" y="1196975"/>
            <a:ext cx="2736850" cy="366713"/>
          </a:xfrm>
          <a:prstGeom prst="rect">
            <a:avLst/>
          </a:prstGeom>
          <a:noFill/>
          <a:ln w="9525">
            <a:noFill/>
            <a:miter lim="800000"/>
            <a:headEnd/>
            <a:tailEnd/>
          </a:ln>
        </p:spPr>
        <p:txBody>
          <a:bodyPr>
            <a:spAutoFit/>
          </a:bodyPr>
          <a:lstStyle/>
          <a:p>
            <a:pPr>
              <a:spcBef>
                <a:spcPct val="50000"/>
              </a:spcBef>
            </a:pPr>
            <a:endParaRPr lang="en-US"/>
          </a:p>
        </p:txBody>
      </p:sp>
      <p:pic>
        <p:nvPicPr>
          <p:cNvPr id="94218" name="Picture 10" descr="sick man in bed.jpg"/>
          <p:cNvPicPr>
            <a:picLocks noChangeAspect="1" noChangeArrowheads="1"/>
          </p:cNvPicPr>
          <p:nvPr/>
        </p:nvPicPr>
        <p:blipFill>
          <a:blip r:embed="rId3" cstate="print"/>
          <a:srcRect/>
          <a:stretch>
            <a:fillRect/>
          </a:stretch>
        </p:blipFill>
        <p:spPr bwMode="auto">
          <a:xfrm>
            <a:off x="5362575" y="1397000"/>
            <a:ext cx="2879725" cy="1735138"/>
          </a:xfrm>
          <a:prstGeom prst="rect">
            <a:avLst/>
          </a:prstGeom>
          <a:noFill/>
          <a:ln w="9525">
            <a:noFill/>
            <a:miter lim="800000"/>
            <a:headEnd/>
            <a:tailEnd/>
          </a:ln>
        </p:spPr>
      </p:pic>
      <p:sp>
        <p:nvSpPr>
          <p:cNvPr id="94220" name="AutoShape 12"/>
          <p:cNvSpPr>
            <a:spLocks noChangeArrowheads="1"/>
          </p:cNvSpPr>
          <p:nvPr/>
        </p:nvSpPr>
        <p:spPr bwMode="auto">
          <a:xfrm flipH="1">
            <a:off x="3489325" y="2125663"/>
            <a:ext cx="1944688" cy="574675"/>
          </a:xfrm>
          <a:prstGeom prst="rightArrow">
            <a:avLst>
              <a:gd name="adj1" fmla="val 50000"/>
              <a:gd name="adj2" fmla="val 84599"/>
            </a:avLst>
          </a:prstGeom>
          <a:solidFill>
            <a:schemeClr val="accent1"/>
          </a:solidFill>
          <a:ln w="9525">
            <a:solidFill>
              <a:schemeClr val="tx1"/>
            </a:solidFill>
            <a:miter lim="800000"/>
            <a:headEnd/>
            <a:tailEnd/>
          </a:ln>
        </p:spPr>
        <p:txBody>
          <a:bodyPr wrap="none" anchor="ctr"/>
          <a:lstStyle/>
          <a:p>
            <a:endParaRPr lang="en-GB"/>
          </a:p>
        </p:txBody>
      </p:sp>
      <p:sp>
        <p:nvSpPr>
          <p:cNvPr id="94221" name="AutoShape 13"/>
          <p:cNvSpPr>
            <a:spLocks noChangeArrowheads="1"/>
          </p:cNvSpPr>
          <p:nvPr/>
        </p:nvSpPr>
        <p:spPr bwMode="auto">
          <a:xfrm>
            <a:off x="4427538" y="2530475"/>
            <a:ext cx="287337" cy="1008063"/>
          </a:xfrm>
          <a:prstGeom prst="upArrow">
            <a:avLst>
              <a:gd name="adj1" fmla="val 50000"/>
              <a:gd name="adj2" fmla="val 87707"/>
            </a:avLst>
          </a:prstGeom>
          <a:solidFill>
            <a:schemeClr val="bg1"/>
          </a:solidFill>
          <a:ln w="9525">
            <a:solidFill>
              <a:schemeClr val="tx1"/>
            </a:solidFill>
            <a:miter lim="800000"/>
            <a:headEnd/>
            <a:tailEnd/>
          </a:ln>
        </p:spPr>
        <p:txBody>
          <a:bodyPr vert="eaVert" wrap="none" anchor="ctr"/>
          <a:lstStyle/>
          <a:p>
            <a:endParaRPr lang="en-GB"/>
          </a:p>
        </p:txBody>
      </p:sp>
      <p:sp>
        <p:nvSpPr>
          <p:cNvPr id="94222" name="Text Box 14"/>
          <p:cNvSpPr txBox="1">
            <a:spLocks noChangeArrowheads="1"/>
          </p:cNvSpPr>
          <p:nvPr/>
        </p:nvSpPr>
        <p:spPr bwMode="auto">
          <a:xfrm>
            <a:off x="3419475" y="3465513"/>
            <a:ext cx="2376488" cy="579437"/>
          </a:xfrm>
          <a:prstGeom prst="rect">
            <a:avLst/>
          </a:prstGeom>
          <a:noFill/>
          <a:ln w="9525">
            <a:noFill/>
            <a:miter lim="800000"/>
            <a:headEnd/>
            <a:tailEnd/>
          </a:ln>
        </p:spPr>
        <p:txBody>
          <a:bodyPr>
            <a:spAutoFit/>
          </a:bodyPr>
          <a:lstStyle/>
          <a:p>
            <a:pPr>
              <a:spcBef>
                <a:spcPct val="50000"/>
              </a:spcBef>
            </a:pPr>
            <a:r>
              <a:rPr lang="en-GB" sz="3200"/>
              <a:t>Clinical staff</a:t>
            </a:r>
            <a:endParaRPr lang="en-US" sz="3200"/>
          </a:p>
        </p:txBody>
      </p:sp>
      <p:sp>
        <p:nvSpPr>
          <p:cNvPr id="94223" name="Text Box 15"/>
          <p:cNvSpPr txBox="1">
            <a:spLocks noChangeArrowheads="1"/>
          </p:cNvSpPr>
          <p:nvPr/>
        </p:nvSpPr>
        <p:spPr bwMode="auto">
          <a:xfrm>
            <a:off x="3663950" y="1700213"/>
            <a:ext cx="1944688" cy="457200"/>
          </a:xfrm>
          <a:prstGeom prst="rect">
            <a:avLst/>
          </a:prstGeom>
          <a:noFill/>
          <a:ln w="9525">
            <a:noFill/>
            <a:miter lim="800000"/>
            <a:headEnd/>
            <a:tailEnd/>
          </a:ln>
        </p:spPr>
        <p:txBody>
          <a:bodyPr>
            <a:spAutoFit/>
          </a:bodyPr>
          <a:lstStyle/>
          <a:p>
            <a:pPr>
              <a:spcBef>
                <a:spcPct val="50000"/>
              </a:spcBef>
            </a:pPr>
            <a:r>
              <a:rPr lang="en-GB" sz="2400" b="1"/>
              <a:t>Intervention</a:t>
            </a:r>
            <a:endParaRPr lang="en-US" sz="2400" b="1"/>
          </a:p>
        </p:txBody>
      </p:sp>
      <p:sp>
        <p:nvSpPr>
          <p:cNvPr id="94225" name="Text Box 17"/>
          <p:cNvSpPr txBox="1">
            <a:spLocks noChangeArrowheads="1"/>
          </p:cNvSpPr>
          <p:nvPr/>
        </p:nvSpPr>
        <p:spPr bwMode="auto">
          <a:xfrm>
            <a:off x="1476375" y="2133600"/>
            <a:ext cx="1727200" cy="579438"/>
          </a:xfrm>
          <a:prstGeom prst="rect">
            <a:avLst/>
          </a:prstGeom>
          <a:noFill/>
          <a:ln w="9525">
            <a:noFill/>
            <a:miter lim="800000"/>
            <a:headEnd/>
            <a:tailEnd/>
          </a:ln>
        </p:spPr>
        <p:txBody>
          <a:bodyPr>
            <a:spAutoFit/>
          </a:bodyPr>
          <a:lstStyle/>
          <a:p>
            <a:pPr>
              <a:spcBef>
                <a:spcPct val="50000"/>
              </a:spcBef>
            </a:pPr>
            <a:r>
              <a:rPr lang="en-GB" sz="3200"/>
              <a:t>Health</a:t>
            </a:r>
            <a:endParaRPr lang="en-US" sz="320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500" fill="hold"/>
                                        <p:tgtEl>
                                          <p:spTgt spid="94218"/>
                                        </p:tgtEl>
                                        <p:attrNameLst>
                                          <p:attrName>ppt_x</p:attrName>
                                        </p:attrNameLst>
                                      </p:cBhvr>
                                      <p:tavLst>
                                        <p:tav tm="0">
                                          <p:val>
                                            <p:strVal val="#ppt_x"/>
                                          </p:val>
                                        </p:tav>
                                        <p:tav tm="100000">
                                          <p:val>
                                            <p:strVal val="#ppt_x"/>
                                          </p:val>
                                        </p:tav>
                                      </p:tavLst>
                                    </p:anim>
                                    <p:anim calcmode="lin" valueType="num">
                                      <p:cBhvr additive="base">
                                        <p:cTn id="8" dur="500" fill="hold"/>
                                        <p:tgtEl>
                                          <p:spTgt spid="94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20"/>
                                        </p:tgtEl>
                                        <p:attrNameLst>
                                          <p:attrName>style.visibility</p:attrName>
                                        </p:attrNameLst>
                                      </p:cBhvr>
                                      <p:to>
                                        <p:strVal val="visible"/>
                                      </p:to>
                                    </p:set>
                                    <p:anim calcmode="lin" valueType="num">
                                      <p:cBhvr additive="base">
                                        <p:cTn id="13" dur="500" fill="hold"/>
                                        <p:tgtEl>
                                          <p:spTgt spid="94220"/>
                                        </p:tgtEl>
                                        <p:attrNameLst>
                                          <p:attrName>ppt_x</p:attrName>
                                        </p:attrNameLst>
                                      </p:cBhvr>
                                      <p:tavLst>
                                        <p:tav tm="0">
                                          <p:val>
                                            <p:strVal val="#ppt_x"/>
                                          </p:val>
                                        </p:tav>
                                        <p:tav tm="100000">
                                          <p:val>
                                            <p:strVal val="#ppt_x"/>
                                          </p:val>
                                        </p:tav>
                                      </p:tavLst>
                                    </p:anim>
                                    <p:anim calcmode="lin" valueType="num">
                                      <p:cBhvr additive="base">
                                        <p:cTn id="14" dur="500" fill="hold"/>
                                        <p:tgtEl>
                                          <p:spTgt spid="94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23"/>
                                        </p:tgtEl>
                                        <p:attrNameLst>
                                          <p:attrName>style.visibility</p:attrName>
                                        </p:attrNameLst>
                                      </p:cBhvr>
                                      <p:to>
                                        <p:strVal val="visible"/>
                                      </p:to>
                                    </p:set>
                                    <p:anim calcmode="lin" valueType="num">
                                      <p:cBhvr additive="base">
                                        <p:cTn id="19" dur="500" fill="hold"/>
                                        <p:tgtEl>
                                          <p:spTgt spid="94223"/>
                                        </p:tgtEl>
                                        <p:attrNameLst>
                                          <p:attrName>ppt_x</p:attrName>
                                        </p:attrNameLst>
                                      </p:cBhvr>
                                      <p:tavLst>
                                        <p:tav tm="0">
                                          <p:val>
                                            <p:strVal val="#ppt_x"/>
                                          </p:val>
                                        </p:tav>
                                        <p:tav tm="100000">
                                          <p:val>
                                            <p:strVal val="#ppt_x"/>
                                          </p:val>
                                        </p:tav>
                                      </p:tavLst>
                                    </p:anim>
                                    <p:anim calcmode="lin" valueType="num">
                                      <p:cBhvr additive="base">
                                        <p:cTn id="20" dur="500" fill="hold"/>
                                        <p:tgtEl>
                                          <p:spTgt spid="942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22"/>
                                        </p:tgtEl>
                                        <p:attrNameLst>
                                          <p:attrName>style.visibility</p:attrName>
                                        </p:attrNameLst>
                                      </p:cBhvr>
                                      <p:to>
                                        <p:strVal val="visible"/>
                                      </p:to>
                                    </p:set>
                                    <p:anim calcmode="lin" valueType="num">
                                      <p:cBhvr additive="base">
                                        <p:cTn id="25" dur="500" fill="hold"/>
                                        <p:tgtEl>
                                          <p:spTgt spid="94222"/>
                                        </p:tgtEl>
                                        <p:attrNameLst>
                                          <p:attrName>ppt_x</p:attrName>
                                        </p:attrNameLst>
                                      </p:cBhvr>
                                      <p:tavLst>
                                        <p:tav tm="0">
                                          <p:val>
                                            <p:strVal val="#ppt_x"/>
                                          </p:val>
                                        </p:tav>
                                        <p:tav tm="100000">
                                          <p:val>
                                            <p:strVal val="#ppt_x"/>
                                          </p:val>
                                        </p:tav>
                                      </p:tavLst>
                                    </p:anim>
                                    <p:anim calcmode="lin" valueType="num">
                                      <p:cBhvr additive="base">
                                        <p:cTn id="26" dur="500" fill="hold"/>
                                        <p:tgtEl>
                                          <p:spTgt spid="942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4221"/>
                                        </p:tgtEl>
                                        <p:attrNameLst>
                                          <p:attrName>style.visibility</p:attrName>
                                        </p:attrNameLst>
                                      </p:cBhvr>
                                      <p:to>
                                        <p:strVal val="visible"/>
                                      </p:to>
                                    </p:set>
                                    <p:anim calcmode="lin" valueType="num">
                                      <p:cBhvr additive="base">
                                        <p:cTn id="29" dur="500" fill="hold"/>
                                        <p:tgtEl>
                                          <p:spTgt spid="94221"/>
                                        </p:tgtEl>
                                        <p:attrNameLst>
                                          <p:attrName>ppt_x</p:attrName>
                                        </p:attrNameLst>
                                      </p:cBhvr>
                                      <p:tavLst>
                                        <p:tav tm="0">
                                          <p:val>
                                            <p:strVal val="#ppt_x"/>
                                          </p:val>
                                        </p:tav>
                                        <p:tav tm="100000">
                                          <p:val>
                                            <p:strVal val="#ppt_x"/>
                                          </p:val>
                                        </p:tav>
                                      </p:tavLst>
                                    </p:anim>
                                    <p:anim calcmode="lin" valueType="num">
                                      <p:cBhvr additive="base">
                                        <p:cTn id="30" dur="500" fill="hold"/>
                                        <p:tgtEl>
                                          <p:spTgt spid="942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4225"/>
                                        </p:tgtEl>
                                        <p:attrNameLst>
                                          <p:attrName>style.visibility</p:attrName>
                                        </p:attrNameLst>
                                      </p:cBhvr>
                                      <p:to>
                                        <p:strVal val="visible"/>
                                      </p:to>
                                    </p:set>
                                    <p:anim calcmode="lin" valueType="num">
                                      <p:cBhvr additive="base">
                                        <p:cTn id="35" dur="500" fill="hold"/>
                                        <p:tgtEl>
                                          <p:spTgt spid="94225"/>
                                        </p:tgtEl>
                                        <p:attrNameLst>
                                          <p:attrName>ppt_x</p:attrName>
                                        </p:attrNameLst>
                                      </p:cBhvr>
                                      <p:tavLst>
                                        <p:tav tm="0">
                                          <p:val>
                                            <p:strVal val="#ppt_x"/>
                                          </p:val>
                                        </p:tav>
                                        <p:tav tm="100000">
                                          <p:val>
                                            <p:strVal val="#ppt_x"/>
                                          </p:val>
                                        </p:tav>
                                      </p:tavLst>
                                    </p:anim>
                                    <p:anim calcmode="lin" valueType="num">
                                      <p:cBhvr additive="base">
                                        <p:cTn id="36" dur="500" fill="hold"/>
                                        <p:tgtEl>
                                          <p:spTgt spid="94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0" grpId="0" animBg="1"/>
      <p:bldP spid="94221" grpId="0" animBg="1"/>
      <p:bldP spid="94222" grpId="0"/>
      <p:bldP spid="94223" grpId="0"/>
      <p:bldP spid="942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9388" y="274638"/>
            <a:ext cx="8507412" cy="1143000"/>
          </a:xfrm>
        </p:spPr>
        <p:txBody>
          <a:bodyPr>
            <a:normAutofit/>
          </a:bodyPr>
          <a:lstStyle/>
          <a:p>
            <a:pPr eaLnBrk="1" hangingPunct="1"/>
            <a:r>
              <a:rPr lang="en-GB" sz="4000" b="1" dirty="0" smtClean="0">
                <a:solidFill>
                  <a:srgbClr val="FF0000"/>
                </a:solidFill>
              </a:rPr>
              <a:t>What interventions to cure diseases?</a:t>
            </a:r>
            <a:endParaRPr lang="en-US" sz="4000" b="1" dirty="0" smtClean="0">
              <a:solidFill>
                <a:srgbClr val="FF0000"/>
              </a:solidFill>
            </a:endParaRPr>
          </a:p>
        </p:txBody>
      </p:sp>
      <p:sp>
        <p:nvSpPr>
          <p:cNvPr id="106499" name="Rectangle 3"/>
          <p:cNvSpPr>
            <a:spLocks noGrp="1" noChangeArrowheads="1"/>
          </p:cNvSpPr>
          <p:nvPr>
            <p:ph idx="1"/>
          </p:nvPr>
        </p:nvSpPr>
        <p:spPr/>
        <p:txBody>
          <a:bodyPr/>
          <a:lstStyle/>
          <a:p>
            <a:pPr eaLnBrk="1" hangingPunct="1"/>
            <a:r>
              <a:rPr lang="en-GB" smtClean="0"/>
              <a:t>Antibiotics</a:t>
            </a:r>
          </a:p>
          <a:p>
            <a:pPr eaLnBrk="1" hangingPunct="1"/>
            <a:r>
              <a:rPr lang="en-GB" smtClean="0"/>
              <a:t>Surgery</a:t>
            </a:r>
          </a:p>
          <a:p>
            <a:pPr eaLnBrk="1" hangingPunct="1"/>
            <a:r>
              <a:rPr lang="en-GB" smtClean="0"/>
              <a:t>Diet </a:t>
            </a:r>
          </a:p>
          <a:p>
            <a:pPr eaLnBrk="1" hangingPunct="1"/>
            <a:r>
              <a:rPr lang="en-GB" smtClean="0"/>
              <a:t>Physiotherapy</a:t>
            </a:r>
          </a:p>
          <a:p>
            <a:pPr eaLnBrk="1" hangingPunct="1"/>
            <a:r>
              <a:rPr lang="en-GB" smtClean="0"/>
              <a:t>Bed rest</a:t>
            </a:r>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ox(in)">
                                      <p:cBhvr>
                                        <p:cTn id="7" dur="500"/>
                                        <p:tgtEl>
                                          <p:spTgt spid="10649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6499">
                                            <p:txEl>
                                              <p:pRg st="1" end="1"/>
                                            </p:txEl>
                                          </p:spTgt>
                                        </p:tgtEl>
                                        <p:attrNameLst>
                                          <p:attrName>style.visibility</p:attrName>
                                        </p:attrNameLst>
                                      </p:cBhvr>
                                      <p:to>
                                        <p:strVal val="visible"/>
                                      </p:to>
                                    </p:set>
                                    <p:animEffect transition="in" filter="box(in)">
                                      <p:cBhvr>
                                        <p:cTn id="10" dur="500"/>
                                        <p:tgtEl>
                                          <p:spTgt spid="10649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Effect transition="in" filter="box(in)">
                                      <p:cBhvr>
                                        <p:cTn id="13" dur="500"/>
                                        <p:tgtEl>
                                          <p:spTgt spid="10649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06499">
                                            <p:txEl>
                                              <p:pRg st="3" end="3"/>
                                            </p:txEl>
                                          </p:spTgt>
                                        </p:tgtEl>
                                        <p:attrNameLst>
                                          <p:attrName>style.visibility</p:attrName>
                                        </p:attrNameLst>
                                      </p:cBhvr>
                                      <p:to>
                                        <p:strVal val="visible"/>
                                      </p:to>
                                    </p:set>
                                    <p:animEffect transition="in" filter="box(in)">
                                      <p:cBhvr>
                                        <p:cTn id="16" dur="500"/>
                                        <p:tgtEl>
                                          <p:spTgt spid="106499">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animEffect transition="in" filter="box(in)">
                                      <p:cBhvr>
                                        <p:cTn id="19"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dirty="0" smtClean="0">
                <a:solidFill>
                  <a:srgbClr val="FF0000"/>
                </a:solidFill>
              </a:rPr>
              <a:t>Why Study Microbiology?</a:t>
            </a:r>
          </a:p>
        </p:txBody>
      </p:sp>
      <p:sp>
        <p:nvSpPr>
          <p:cNvPr id="54275" name="Rectangle 3"/>
          <p:cNvSpPr>
            <a:spLocks noGrp="1" noChangeArrowheads="1"/>
          </p:cNvSpPr>
          <p:nvPr>
            <p:ph idx="1"/>
          </p:nvPr>
        </p:nvSpPr>
        <p:spPr>
          <a:xfrm>
            <a:off x="457200" y="1600200"/>
            <a:ext cx="8229600" cy="4925144"/>
          </a:xfrm>
        </p:spPr>
        <p:txBody>
          <a:bodyPr>
            <a:noAutofit/>
          </a:bodyPr>
          <a:lstStyle/>
          <a:p>
            <a:pPr eaLnBrk="1" hangingPunct="1">
              <a:lnSpc>
                <a:spcPct val="80000"/>
              </a:lnSpc>
            </a:pPr>
            <a:r>
              <a:rPr lang="en-US" dirty="0" smtClean="0"/>
              <a:t>The majority of serious diseases in humans (especially those of early childhood) are due to microbial infections </a:t>
            </a:r>
          </a:p>
          <a:p>
            <a:pPr eaLnBrk="1" hangingPunct="1">
              <a:lnSpc>
                <a:spcPct val="80000"/>
              </a:lnSpc>
            </a:pPr>
            <a:r>
              <a:rPr lang="en-US" dirty="0" smtClean="0"/>
              <a:t>1900, the average life expectancy in the United States was 40 years of age</a:t>
            </a:r>
          </a:p>
          <a:p>
            <a:pPr eaLnBrk="1" hangingPunct="1">
              <a:lnSpc>
                <a:spcPct val="80000"/>
              </a:lnSpc>
            </a:pPr>
            <a:r>
              <a:rPr lang="en-US" dirty="0" smtClean="0"/>
              <a:t>2000,  80 years, largely due to the near eradication of most serious early childhood diseases</a:t>
            </a:r>
          </a:p>
          <a:p>
            <a:pPr eaLnBrk="1" hangingPunct="1">
              <a:lnSpc>
                <a:spcPct val="80000"/>
              </a:lnSpc>
            </a:pPr>
            <a:r>
              <a:rPr lang="en-US" dirty="0" smtClean="0"/>
              <a:t>This trend is seen in the gap between developed and developing countries in terms of causes of death (mortality) </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715304" cy="1011222"/>
          </a:xfrm>
        </p:spPr>
        <p:txBody>
          <a:bodyPr>
            <a:normAutofit/>
          </a:bodyPr>
          <a:lstStyle/>
          <a:p>
            <a:r>
              <a:rPr lang="en-GB" b="1" dirty="0" smtClean="0">
                <a:solidFill>
                  <a:srgbClr val="FF0000"/>
                </a:solidFill>
              </a:rPr>
              <a:t>Course content</a:t>
            </a:r>
            <a:endParaRPr lang="en-GB" dirty="0">
              <a:solidFill>
                <a:srgbClr val="FF0000"/>
              </a:solidFill>
            </a:endParaRPr>
          </a:p>
        </p:txBody>
      </p:sp>
      <p:sp>
        <p:nvSpPr>
          <p:cNvPr id="3" name="Content Placeholder 2"/>
          <p:cNvSpPr>
            <a:spLocks noGrp="1"/>
          </p:cNvSpPr>
          <p:nvPr>
            <p:ph idx="1"/>
          </p:nvPr>
        </p:nvSpPr>
        <p:spPr>
          <a:xfrm>
            <a:off x="457200" y="1571612"/>
            <a:ext cx="8229600" cy="4929222"/>
          </a:xfrm>
        </p:spPr>
        <p:txBody>
          <a:bodyPr>
            <a:normAutofit fontScale="92500" lnSpcReduction="10000"/>
          </a:bodyPr>
          <a:lstStyle/>
          <a:p>
            <a:r>
              <a:rPr lang="en-GB" dirty="0" smtClean="0"/>
              <a:t>Understand </a:t>
            </a:r>
            <a:r>
              <a:rPr lang="en-GB" dirty="0"/>
              <a:t>the principles of </a:t>
            </a:r>
            <a:r>
              <a:rPr lang="en-GB" dirty="0" smtClean="0"/>
              <a:t>bacteria and bacterial infection</a:t>
            </a:r>
            <a:endParaRPr lang="en-GB" dirty="0"/>
          </a:p>
          <a:p>
            <a:pPr lvl="1"/>
            <a:r>
              <a:rPr lang="en-GB" dirty="0" smtClean="0"/>
              <a:t>microbial </a:t>
            </a:r>
            <a:r>
              <a:rPr lang="en-GB" dirty="0"/>
              <a:t>structure, physiology and genetics;</a:t>
            </a:r>
          </a:p>
          <a:p>
            <a:pPr lvl="1"/>
            <a:r>
              <a:rPr lang="en-GB" dirty="0" smtClean="0"/>
              <a:t>microbial </a:t>
            </a:r>
            <a:r>
              <a:rPr lang="en-GB" dirty="0"/>
              <a:t>taxonomy, classification and </a:t>
            </a:r>
            <a:r>
              <a:rPr lang="en-GB" dirty="0" smtClean="0"/>
              <a:t>Identification</a:t>
            </a:r>
            <a:endParaRPr lang="en-GB" dirty="0"/>
          </a:p>
          <a:p>
            <a:pPr lvl="1"/>
            <a:r>
              <a:rPr lang="en-GB" dirty="0" smtClean="0"/>
              <a:t>host </a:t>
            </a:r>
            <a:r>
              <a:rPr lang="en-GB" dirty="0"/>
              <a:t>defence mechanisms, the immune system and </a:t>
            </a:r>
            <a:r>
              <a:rPr lang="en-GB" dirty="0" smtClean="0"/>
              <a:t>immunity to </a:t>
            </a:r>
            <a:r>
              <a:rPr lang="en-GB" dirty="0"/>
              <a:t>infection;</a:t>
            </a:r>
          </a:p>
          <a:p>
            <a:pPr lvl="1"/>
            <a:r>
              <a:rPr lang="en-GB" dirty="0" smtClean="0"/>
              <a:t>microbial </a:t>
            </a:r>
            <a:r>
              <a:rPr lang="en-GB" dirty="0"/>
              <a:t>pathogenicity;</a:t>
            </a:r>
          </a:p>
          <a:p>
            <a:pPr lvl="1"/>
            <a:r>
              <a:rPr lang="en-GB" dirty="0" smtClean="0"/>
              <a:t>epidemiology </a:t>
            </a:r>
            <a:r>
              <a:rPr lang="en-GB" dirty="0"/>
              <a:t>of infectious diseases - their surveillance </a:t>
            </a:r>
            <a:r>
              <a:rPr lang="en-GB" dirty="0" smtClean="0"/>
              <a:t>and control</a:t>
            </a:r>
            <a:r>
              <a:rPr lang="en-GB" dirty="0"/>
              <a:t>;</a:t>
            </a:r>
          </a:p>
          <a:p>
            <a:pPr lvl="1"/>
            <a:r>
              <a:rPr lang="en-GB" dirty="0" smtClean="0"/>
              <a:t>antimicrobial </a:t>
            </a:r>
            <a:r>
              <a:rPr lang="en-GB" dirty="0"/>
              <a:t>agents, their mode of action and </a:t>
            </a:r>
            <a:r>
              <a:rPr lang="en-GB" dirty="0" smtClean="0"/>
              <a:t>mechanisms of </a:t>
            </a:r>
            <a:r>
              <a:rPr lang="en-GB" dirty="0"/>
              <a:t>microbial resistance.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eaLnBrk="1" hangingPunct="1"/>
            <a:r>
              <a:rPr lang="en-US" b="1" dirty="0" smtClean="0">
                <a:solidFill>
                  <a:srgbClr val="FF0000"/>
                </a:solidFill>
              </a:rPr>
              <a:t>Effects</a:t>
            </a:r>
            <a:br>
              <a:rPr lang="en-US" b="1" dirty="0" smtClean="0">
                <a:solidFill>
                  <a:srgbClr val="FF0000"/>
                </a:solidFill>
              </a:rPr>
            </a:br>
            <a:endParaRPr lang="en-US" b="1" dirty="0" smtClean="0">
              <a:solidFill>
                <a:srgbClr val="FF0000"/>
              </a:solidFill>
            </a:endParaRPr>
          </a:p>
        </p:txBody>
      </p:sp>
      <p:sp>
        <p:nvSpPr>
          <p:cNvPr id="56323" name="Rectangle 3"/>
          <p:cNvSpPr>
            <a:spLocks noGrp="1" noChangeArrowheads="1"/>
          </p:cNvSpPr>
          <p:nvPr>
            <p:ph idx="1"/>
          </p:nvPr>
        </p:nvSpPr>
        <p:spPr>
          <a:xfrm>
            <a:off x="179512" y="908720"/>
            <a:ext cx="8712968" cy="5001419"/>
          </a:xfrm>
        </p:spPr>
        <p:txBody>
          <a:bodyPr>
            <a:noAutofit/>
          </a:bodyPr>
          <a:lstStyle/>
          <a:p>
            <a:r>
              <a:rPr lang="en-US" sz="2800" b="1" dirty="0">
                <a:solidFill>
                  <a:srgbClr val="3333CC"/>
                </a:solidFill>
              </a:rPr>
              <a:t>Basic medical care, antibiotics, childhood vaccination, and increased sanitation</a:t>
            </a:r>
          </a:p>
          <a:p>
            <a:r>
              <a:rPr lang="en-US" sz="2800" dirty="0" smtClean="0"/>
              <a:t>Infectious </a:t>
            </a:r>
            <a:r>
              <a:rPr lang="en-US" sz="2800" dirty="0"/>
              <a:t>disease causes a very low proportion of deaths in developed (high technology)  countries, while it is the major cause of deaths in developing (low technology) countries</a:t>
            </a:r>
          </a:p>
          <a:p>
            <a:pPr eaLnBrk="1" hangingPunct="1"/>
            <a:r>
              <a:rPr lang="en-US" sz="2800" dirty="0" smtClean="0"/>
              <a:t>In developed countries, the causes of death are primarily those associated with longer life (cancer, cardiovascular disease) and accidents/stupidity (miscellaneous).  </a:t>
            </a:r>
          </a:p>
          <a:p>
            <a:pPr eaLnBrk="1" hangingPunct="1"/>
            <a:r>
              <a:rPr lang="en-US" sz="2800" dirty="0" smtClean="0"/>
              <a:t>In developing countries, people typically do not survive infectious or parasitic disease long enough to develop these diseases associated with advanced age.</a:t>
            </a:r>
          </a:p>
          <a:p>
            <a:pPr eaLnBrk="1" hangingPunct="1"/>
            <a:endParaRPr lang="en-US"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547813" y="1268413"/>
            <a:ext cx="4968875" cy="366712"/>
          </a:xfrm>
          <a:prstGeom prst="rect">
            <a:avLst/>
          </a:prstGeom>
          <a:noFill/>
          <a:ln w="9525">
            <a:noFill/>
            <a:miter lim="800000"/>
            <a:headEnd/>
            <a:tailEnd/>
          </a:ln>
        </p:spPr>
        <p:txBody>
          <a:bodyPr>
            <a:spAutoFit/>
          </a:bodyPr>
          <a:lstStyle/>
          <a:p>
            <a:pPr>
              <a:spcBef>
                <a:spcPct val="50000"/>
              </a:spcBef>
            </a:pPr>
            <a:endParaRPr lang="en-US"/>
          </a:p>
        </p:txBody>
      </p:sp>
      <p:pic>
        <p:nvPicPr>
          <p:cNvPr id="44040" name="Picture 8" descr="k1706621"/>
          <p:cNvPicPr>
            <a:picLocks noChangeAspect="1" noChangeArrowheads="1"/>
          </p:cNvPicPr>
          <p:nvPr/>
        </p:nvPicPr>
        <p:blipFill>
          <a:blip r:embed="rId2" cstate="print"/>
          <a:srcRect/>
          <a:stretch>
            <a:fillRect/>
          </a:stretch>
        </p:blipFill>
        <p:spPr bwMode="auto">
          <a:xfrm>
            <a:off x="3132138" y="549275"/>
            <a:ext cx="2808287" cy="2016125"/>
          </a:xfrm>
          <a:prstGeom prst="rect">
            <a:avLst/>
          </a:prstGeom>
          <a:noFill/>
          <a:ln w="9525">
            <a:noFill/>
            <a:miter lim="800000"/>
            <a:headEnd/>
            <a:tailEnd/>
          </a:ln>
        </p:spPr>
      </p:pic>
      <p:sp>
        <p:nvSpPr>
          <p:cNvPr id="61444" name="Text Box 11"/>
          <p:cNvSpPr txBox="1">
            <a:spLocks noChangeArrowheads="1"/>
          </p:cNvSpPr>
          <p:nvPr/>
        </p:nvSpPr>
        <p:spPr bwMode="auto">
          <a:xfrm>
            <a:off x="2411413" y="5445125"/>
            <a:ext cx="3960812" cy="366713"/>
          </a:xfrm>
          <a:prstGeom prst="rect">
            <a:avLst/>
          </a:prstGeom>
          <a:noFill/>
          <a:ln w="9525">
            <a:noFill/>
            <a:miter lim="800000"/>
            <a:headEnd/>
            <a:tailEnd/>
          </a:ln>
        </p:spPr>
        <p:txBody>
          <a:bodyPr>
            <a:spAutoFit/>
          </a:bodyPr>
          <a:lstStyle/>
          <a:p>
            <a:pPr>
              <a:spcBef>
                <a:spcPct val="50000"/>
              </a:spcBef>
            </a:pPr>
            <a:endParaRPr lang="en-US"/>
          </a:p>
        </p:txBody>
      </p:sp>
      <p:pic>
        <p:nvPicPr>
          <p:cNvPr id="44045" name="Picture 13" descr="k1442018"/>
          <p:cNvPicPr>
            <a:picLocks noChangeAspect="1" noChangeArrowheads="1"/>
          </p:cNvPicPr>
          <p:nvPr/>
        </p:nvPicPr>
        <p:blipFill>
          <a:blip r:embed="rId3" cstate="print"/>
          <a:srcRect/>
          <a:stretch>
            <a:fillRect/>
          </a:stretch>
        </p:blipFill>
        <p:spPr bwMode="auto">
          <a:xfrm>
            <a:off x="2627313" y="2276475"/>
            <a:ext cx="3673475" cy="2060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4040"/>
                                        </p:tgtEl>
                                        <p:attrNameLst>
                                          <p:attrName>ppt_x</p:attrName>
                                        </p:attrNameLst>
                                      </p:cBhvr>
                                      <p:tavLst>
                                        <p:tav tm="0">
                                          <p:val>
                                            <p:strVal val="ppt_x"/>
                                          </p:val>
                                        </p:tav>
                                        <p:tav tm="100000">
                                          <p:val>
                                            <p:strVal val="ppt_x"/>
                                          </p:val>
                                        </p:tav>
                                      </p:tavLst>
                                    </p:anim>
                                    <p:anim calcmode="lin" valueType="num">
                                      <p:cBhvr additive="base">
                                        <p:cTn id="7" dur="500"/>
                                        <p:tgtEl>
                                          <p:spTgt spid="44040"/>
                                        </p:tgtEl>
                                        <p:attrNameLst>
                                          <p:attrName>ppt_y</p:attrName>
                                        </p:attrNameLst>
                                      </p:cBhvr>
                                      <p:tavLst>
                                        <p:tav tm="0">
                                          <p:val>
                                            <p:strVal val="ppt_y"/>
                                          </p:val>
                                        </p:tav>
                                        <p:tav tm="100000">
                                          <p:val>
                                            <p:strVal val="1+ppt_h/2"/>
                                          </p:val>
                                        </p:tav>
                                      </p:tavLst>
                                    </p:anim>
                                    <p:set>
                                      <p:cBhvr>
                                        <p:cTn id="8" dur="1" fill="hold">
                                          <p:stCondLst>
                                            <p:cond delay="499"/>
                                          </p:stCondLst>
                                        </p:cTn>
                                        <p:tgtEl>
                                          <p:spTgt spid="4404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45"/>
                                        </p:tgtEl>
                                        <p:attrNameLst>
                                          <p:attrName>style.visibility</p:attrName>
                                        </p:attrNameLst>
                                      </p:cBhvr>
                                      <p:to>
                                        <p:strVal val="visible"/>
                                      </p:to>
                                    </p:set>
                                    <p:anim calcmode="lin" valueType="num">
                                      <p:cBhvr additive="base">
                                        <p:cTn id="13" dur="500" fill="hold"/>
                                        <p:tgtEl>
                                          <p:spTgt spid="44045"/>
                                        </p:tgtEl>
                                        <p:attrNameLst>
                                          <p:attrName>ppt_x</p:attrName>
                                        </p:attrNameLst>
                                      </p:cBhvr>
                                      <p:tavLst>
                                        <p:tav tm="0">
                                          <p:val>
                                            <p:strVal val="#ppt_x"/>
                                          </p:val>
                                        </p:tav>
                                        <p:tav tm="100000">
                                          <p:val>
                                            <p:strVal val="#ppt_x"/>
                                          </p:val>
                                        </p:tav>
                                      </p:tavLst>
                                    </p:anim>
                                    <p:anim calcmode="lin" valueType="num">
                                      <p:cBhvr additive="base">
                                        <p:cTn id="14"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51520" y="2492896"/>
            <a:ext cx="83884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700" b="1" dirty="0" smtClean="0"/>
              <a:t>Assignment: </a:t>
            </a:r>
          </a:p>
          <a:p>
            <a:r>
              <a:rPr lang="en-GB" sz="2700" dirty="0" smtClean="0"/>
              <a:t>Write an account of the importance of micro-organisms to humankind.</a:t>
            </a:r>
          </a:p>
          <a:p>
            <a:endParaRPr lang="en-GB" sz="27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b="1" dirty="0" smtClean="0">
                <a:solidFill>
                  <a:srgbClr val="FF0000"/>
                </a:solidFill>
              </a:rPr>
              <a:t>Outcome</a:t>
            </a:r>
            <a:endParaRPr lang="en-US" b="1" dirty="0" smtClean="0">
              <a:solidFill>
                <a:srgbClr val="FF0000"/>
              </a:solidFill>
            </a:endParaRPr>
          </a:p>
        </p:txBody>
      </p:sp>
      <p:sp>
        <p:nvSpPr>
          <p:cNvPr id="45059" name="Rectangle 3"/>
          <p:cNvSpPr>
            <a:spLocks noGrp="1" noChangeArrowheads="1"/>
          </p:cNvSpPr>
          <p:nvPr>
            <p:ph idx="1"/>
          </p:nvPr>
        </p:nvSpPr>
        <p:spPr>
          <a:xfrm>
            <a:off x="107504" y="1340768"/>
            <a:ext cx="8712968" cy="4525963"/>
          </a:xfrm>
        </p:spPr>
        <p:txBody>
          <a:bodyPr>
            <a:noAutofit/>
          </a:bodyPr>
          <a:lstStyle/>
          <a:p>
            <a:pPr eaLnBrk="1" hangingPunct="1"/>
            <a:r>
              <a:rPr lang="en-GB" sz="4000" dirty="0" smtClean="0"/>
              <a:t>Not microbiologists</a:t>
            </a:r>
          </a:p>
          <a:p>
            <a:pPr eaLnBrk="1" hangingPunct="1"/>
            <a:r>
              <a:rPr lang="en-GB" sz="4000" dirty="0" smtClean="0"/>
              <a:t>To </a:t>
            </a:r>
            <a:r>
              <a:rPr lang="en-GB" sz="4000" dirty="0" smtClean="0">
                <a:solidFill>
                  <a:srgbClr val="FF0000"/>
                </a:solidFill>
              </a:rPr>
              <a:t>appreciate</a:t>
            </a:r>
            <a:r>
              <a:rPr lang="en-GB" sz="4000" dirty="0" smtClean="0"/>
              <a:t> and </a:t>
            </a:r>
            <a:r>
              <a:rPr lang="en-GB" sz="4000" dirty="0" smtClean="0">
                <a:solidFill>
                  <a:srgbClr val="FF0000"/>
                </a:solidFill>
              </a:rPr>
              <a:t>understand </a:t>
            </a:r>
          </a:p>
          <a:p>
            <a:pPr eaLnBrk="1" hangingPunct="1"/>
            <a:r>
              <a:rPr lang="en-GB" sz="4000" dirty="0" smtClean="0"/>
              <a:t>The role of the microbiologist</a:t>
            </a:r>
          </a:p>
          <a:p>
            <a:pPr eaLnBrk="1" hangingPunct="1"/>
            <a:r>
              <a:rPr lang="en-GB" sz="4000" dirty="0" smtClean="0"/>
              <a:t>Role of microbiology in medical practice</a:t>
            </a:r>
          </a:p>
          <a:p>
            <a:pPr eaLnBrk="1" hangingPunct="1"/>
            <a:r>
              <a:rPr lang="en-GB" sz="4000" dirty="0" smtClean="0"/>
              <a:t>How you use microbiology &amp; microbiologist to do your work better</a:t>
            </a:r>
            <a:endParaRPr lang="en-US" sz="40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60648"/>
            <a:ext cx="8229600" cy="609600"/>
          </a:xfrm>
        </p:spPr>
        <p:txBody>
          <a:bodyPr>
            <a:noAutofit/>
          </a:bodyPr>
          <a:lstStyle/>
          <a:p>
            <a:pPr eaLnBrk="1" hangingPunct="1"/>
            <a:r>
              <a:rPr lang="en-US" sz="5400" b="1" dirty="0" smtClean="0">
                <a:solidFill>
                  <a:srgbClr val="FF0000"/>
                </a:solidFill>
              </a:rPr>
              <a:t>Introduction</a:t>
            </a:r>
          </a:p>
        </p:txBody>
      </p:sp>
      <p:sp>
        <p:nvSpPr>
          <p:cNvPr id="118787" name="Rectangle 3"/>
          <p:cNvSpPr>
            <a:spLocks noGrp="1" noChangeArrowheads="1"/>
          </p:cNvSpPr>
          <p:nvPr>
            <p:ph idx="1"/>
          </p:nvPr>
        </p:nvSpPr>
        <p:spPr>
          <a:xfrm>
            <a:off x="251520" y="1412776"/>
            <a:ext cx="8640960" cy="4525962"/>
          </a:xfrm>
        </p:spPr>
        <p:txBody>
          <a:bodyPr>
            <a:noAutofit/>
          </a:bodyPr>
          <a:lstStyle/>
          <a:p>
            <a:pPr eaLnBrk="1" hangingPunct="1">
              <a:lnSpc>
                <a:spcPct val="90000"/>
              </a:lnSpc>
            </a:pPr>
            <a:r>
              <a:rPr lang="en-GB" sz="3600" dirty="0" smtClean="0"/>
              <a:t>“microbiology’ - the study of microorganisms </a:t>
            </a:r>
            <a:endParaRPr lang="en-US" sz="3600" dirty="0" smtClean="0"/>
          </a:p>
          <a:p>
            <a:pPr eaLnBrk="1" hangingPunct="1">
              <a:lnSpc>
                <a:spcPct val="90000"/>
              </a:lnSpc>
            </a:pPr>
            <a:r>
              <a:rPr lang="en-GB" sz="3600" dirty="0" smtClean="0"/>
              <a:t>organisms too small to be seen with the naked eye </a:t>
            </a:r>
            <a:endParaRPr lang="en-US" sz="3600" dirty="0" smtClean="0"/>
          </a:p>
          <a:p>
            <a:pPr lvl="1" eaLnBrk="1" hangingPunct="1">
              <a:lnSpc>
                <a:spcPct val="90000"/>
              </a:lnSpc>
            </a:pPr>
            <a:r>
              <a:rPr lang="en-GB" sz="3200" dirty="0" smtClean="0"/>
              <a:t>except in large groups </a:t>
            </a:r>
            <a:endParaRPr lang="en-US" sz="3200" dirty="0" smtClean="0"/>
          </a:p>
          <a:p>
            <a:pPr eaLnBrk="1" hangingPunct="1">
              <a:lnSpc>
                <a:spcPct val="90000"/>
              </a:lnSpc>
            </a:pPr>
            <a:r>
              <a:rPr lang="en-GB" sz="3600" dirty="0" smtClean="0"/>
              <a:t>effects of large numbers often visible </a:t>
            </a:r>
            <a:endParaRPr lang="en-US" sz="3600" dirty="0" smtClean="0"/>
          </a:p>
          <a:p>
            <a:pPr lvl="1" eaLnBrk="1" hangingPunct="1">
              <a:lnSpc>
                <a:spcPct val="90000"/>
              </a:lnSpc>
            </a:pPr>
            <a:r>
              <a:rPr lang="en-GB" sz="3200" dirty="0" smtClean="0"/>
              <a:t>e.g., chemical reactions in soil horizons </a:t>
            </a:r>
            <a:endParaRPr lang="en-US" sz="3200" dirty="0" smtClean="0"/>
          </a:p>
          <a:p>
            <a:pPr lvl="1" eaLnBrk="1" hangingPunct="1">
              <a:lnSpc>
                <a:spcPct val="90000"/>
              </a:lnSpc>
            </a:pPr>
            <a:r>
              <a:rPr lang="en-GB" sz="3200" dirty="0" smtClean="0"/>
              <a:t>e.g., toxin and gas production in incompletely sterilised food cans </a:t>
            </a:r>
            <a:endParaRPr lang="en-US" sz="3200" dirty="0" smtClean="0"/>
          </a:p>
          <a:p>
            <a:pPr lvl="1" eaLnBrk="1" hangingPunct="1">
              <a:lnSpc>
                <a:spcPct val="90000"/>
              </a:lnSpc>
            </a:pPr>
            <a:r>
              <a:rPr lang="en-GB" sz="3200" dirty="0" smtClean="0"/>
              <a:t>e.g., disease in animals and plants</a:t>
            </a:r>
            <a:r>
              <a:rPr lang="en-US" sz="3200" dirty="0" smtClean="0"/>
              <a:t> </a:t>
            </a:r>
          </a:p>
        </p:txBody>
      </p:sp>
      <p:sp>
        <p:nvSpPr>
          <p:cNvPr id="18436" name="AutoShape 4" descr="http://www.okshooters.com/forums/showthread.php?t=45248">
            <a:hlinkClick r:id="rId3"/>
          </p:cNvPr>
          <p:cNvSpPr>
            <a:spLocks noChangeAspect="1" noChangeArrowheads="1"/>
          </p:cNvSpPr>
          <p:nvPr/>
        </p:nvSpPr>
        <p:spPr bwMode="auto">
          <a:xfrm>
            <a:off x="4019550" y="2981325"/>
            <a:ext cx="1104900" cy="895350"/>
          </a:xfrm>
          <a:prstGeom prst="rect">
            <a:avLst/>
          </a:prstGeom>
          <a:noFill/>
          <a:ln w="9525">
            <a:noFill/>
            <a:miter lim="800000"/>
            <a:headEnd/>
            <a:tailEnd/>
          </a:ln>
        </p:spPr>
        <p:txBody>
          <a:bodyPr/>
          <a:lstStyle/>
          <a:p>
            <a:endParaRPr lang="en-GB"/>
          </a:p>
        </p:txBody>
      </p:sp>
      <p:sp>
        <p:nvSpPr>
          <p:cNvPr id="18437" name="AutoShape 5" descr="http://www.okshooters.com/forums/showthread.php?t=45248">
            <a:hlinkClick r:id="rId3"/>
          </p:cNvPr>
          <p:cNvSpPr>
            <a:spLocks noChangeAspect="1" noChangeArrowheads="1"/>
          </p:cNvSpPr>
          <p:nvPr/>
        </p:nvSpPr>
        <p:spPr bwMode="auto">
          <a:xfrm>
            <a:off x="4019550" y="2981325"/>
            <a:ext cx="1104900" cy="895350"/>
          </a:xfrm>
          <a:prstGeom prst="rect">
            <a:avLst/>
          </a:prstGeom>
          <a:noFill/>
          <a:ln w="9525">
            <a:noFill/>
            <a:miter lim="800000"/>
            <a:headEnd/>
            <a:tailEnd/>
          </a:ln>
        </p:spPr>
        <p:txBody>
          <a:bodyPr/>
          <a:lstStyle/>
          <a:p>
            <a:endParaRPr lang="en-GB"/>
          </a:p>
        </p:txBody>
      </p:sp>
      <p:sp>
        <p:nvSpPr>
          <p:cNvPr id="18438" name="AutoShape 6" descr="http://www.okshooters.com/forums/showthread.php?t=45248">
            <a:hlinkClick r:id="rId3"/>
          </p:cNvPr>
          <p:cNvSpPr>
            <a:spLocks noChangeAspect="1" noChangeArrowheads="1"/>
          </p:cNvSpPr>
          <p:nvPr/>
        </p:nvSpPr>
        <p:spPr bwMode="auto">
          <a:xfrm>
            <a:off x="4019550" y="2981325"/>
            <a:ext cx="1104900" cy="895350"/>
          </a:xfrm>
          <a:prstGeom prst="rect">
            <a:avLst/>
          </a:prstGeom>
          <a:noFill/>
          <a:ln w="9525">
            <a:noFill/>
            <a:miter lim="800000"/>
            <a:headEnd/>
            <a:tailEnd/>
          </a:ln>
        </p:spPr>
        <p:txBody>
          <a:bodyPr/>
          <a:lstStyle/>
          <a:p>
            <a:endParaRPr lang="en-GB"/>
          </a:p>
        </p:txBody>
      </p:sp>
      <p:sp>
        <p:nvSpPr>
          <p:cNvPr id="18439" name="AutoShape 7" descr="http://amomsblog.wordpress.com/2009/03/17/no-more-bpa-in-food-and-beverage-containers/">
            <a:hlinkClick r:id="rId4"/>
          </p:cNvPr>
          <p:cNvSpPr>
            <a:spLocks noChangeAspect="1" noChangeArrowheads="1"/>
          </p:cNvSpPr>
          <p:nvPr/>
        </p:nvSpPr>
        <p:spPr bwMode="auto">
          <a:xfrm>
            <a:off x="4233863" y="2981325"/>
            <a:ext cx="676275" cy="895350"/>
          </a:xfrm>
          <a:prstGeom prst="rect">
            <a:avLst/>
          </a:prstGeom>
          <a:noFill/>
          <a:ln w="9525">
            <a:noFill/>
            <a:miter lim="800000"/>
            <a:headEnd/>
            <a:tailEnd/>
          </a:ln>
        </p:spPr>
        <p:txBody>
          <a:bodyPr/>
          <a:lstStyle/>
          <a:p>
            <a:endParaRPr lang="en-GB"/>
          </a:p>
        </p:txBody>
      </p:sp>
      <p:sp>
        <p:nvSpPr>
          <p:cNvPr id="18440" name="Text Box 8"/>
          <p:cNvSpPr txBox="1">
            <a:spLocks noChangeArrowheads="1"/>
          </p:cNvSpPr>
          <p:nvPr/>
        </p:nvSpPr>
        <p:spPr bwMode="auto">
          <a:xfrm>
            <a:off x="1835150" y="5805488"/>
            <a:ext cx="2232025" cy="366712"/>
          </a:xfrm>
          <a:prstGeom prst="rect">
            <a:avLst/>
          </a:prstGeom>
          <a:noFill/>
          <a:ln w="9525">
            <a:noFill/>
            <a:miter lim="800000"/>
            <a:headEnd/>
            <a:tailEnd/>
          </a:ln>
        </p:spPr>
        <p:txBody>
          <a:bodyPr>
            <a:spAutoFit/>
          </a:bodyPr>
          <a:lstStyle/>
          <a:p>
            <a:pPr>
              <a:spcBef>
                <a:spcPct val="50000"/>
              </a:spcBef>
            </a:pPr>
            <a:endParaRPr lang="en-GB"/>
          </a:p>
        </p:txBody>
      </p:sp>
      <p:sp>
        <p:nvSpPr>
          <p:cNvPr id="18441" name="AutoShape 9" descr="http://amomsblog.wordpress.com/2009/03/17/no-more-bpa-in-food-and-beverage-containers/">
            <a:hlinkClick r:id="rId4"/>
          </p:cNvPr>
          <p:cNvSpPr>
            <a:spLocks noChangeAspect="1" noChangeArrowheads="1"/>
          </p:cNvSpPr>
          <p:nvPr/>
        </p:nvSpPr>
        <p:spPr bwMode="auto">
          <a:xfrm>
            <a:off x="155575" y="46038"/>
            <a:ext cx="676275" cy="895350"/>
          </a:xfrm>
          <a:prstGeom prst="rect">
            <a:avLst/>
          </a:prstGeom>
          <a:noFill/>
          <a:ln w="9525">
            <a:noFill/>
            <a:miter lim="800000"/>
            <a:headEnd/>
            <a:tailEnd/>
          </a:ln>
        </p:spPr>
        <p:txBody>
          <a:bodyPr/>
          <a:lstStyle/>
          <a:p>
            <a:endParaRPr lang="en-GB"/>
          </a:p>
        </p:txBody>
      </p:sp>
      <p:sp>
        <p:nvSpPr>
          <p:cNvPr id="18442" name="AutoShape 10" descr="http://amomsblog.wordpress.com/2009/03/17/no-more-bpa-in-food-and-beverage-containers/">
            <a:hlinkClick r:id="rId4"/>
          </p:cNvPr>
          <p:cNvSpPr>
            <a:spLocks noChangeAspect="1" noChangeArrowheads="1"/>
          </p:cNvSpPr>
          <p:nvPr/>
        </p:nvSpPr>
        <p:spPr bwMode="auto">
          <a:xfrm>
            <a:off x="155575" y="46038"/>
            <a:ext cx="676275" cy="895350"/>
          </a:xfrm>
          <a:prstGeom prst="rect">
            <a:avLst/>
          </a:prstGeom>
          <a:noFill/>
          <a:ln w="9525">
            <a:noFill/>
            <a:miter lim="800000"/>
            <a:headEnd/>
            <a:tailEnd/>
          </a:ln>
        </p:spPr>
        <p:txBody>
          <a:bodyPr/>
          <a:lstStyle/>
          <a:p>
            <a:endParaRPr lang="en-GB"/>
          </a:p>
        </p:txBody>
      </p:sp>
      <p:sp>
        <p:nvSpPr>
          <p:cNvPr id="18443" name="Text Box 11"/>
          <p:cNvSpPr txBox="1">
            <a:spLocks noChangeArrowheads="1"/>
          </p:cNvSpPr>
          <p:nvPr/>
        </p:nvSpPr>
        <p:spPr bwMode="auto">
          <a:xfrm>
            <a:off x="1331913" y="5734050"/>
            <a:ext cx="2663825" cy="366713"/>
          </a:xfrm>
          <a:prstGeom prst="rect">
            <a:avLst/>
          </a:prstGeom>
          <a:noFill/>
          <a:ln w="9525">
            <a:noFill/>
            <a:miter lim="800000"/>
            <a:headEnd/>
            <a:tailEnd/>
          </a:ln>
        </p:spPr>
        <p:txBody>
          <a:bodyPr>
            <a:spAutoFit/>
          </a:bodyPr>
          <a:lstStyle/>
          <a:p>
            <a:pPr>
              <a:spcBef>
                <a:spcPct val="50000"/>
              </a:spcBef>
            </a:pPr>
            <a:endParaRPr lang="en-GB"/>
          </a:p>
        </p:txBody>
      </p:sp>
      <p:pic>
        <p:nvPicPr>
          <p:cNvPr id="18444" name="Picture 12" descr="0019"/>
          <p:cNvPicPr>
            <a:picLocks noChangeAspect="1" noChangeArrowheads="1"/>
          </p:cNvPicPr>
          <p:nvPr/>
        </p:nvPicPr>
        <p:blipFill>
          <a:blip r:embed="rId5" cstate="print"/>
          <a:srcRect/>
          <a:stretch>
            <a:fillRect/>
          </a:stretch>
        </p:blipFill>
        <p:spPr bwMode="auto">
          <a:xfrm>
            <a:off x="6732240" y="332656"/>
            <a:ext cx="1944687" cy="1649413"/>
          </a:xfrm>
          <a:prstGeom prst="rect">
            <a:avLst/>
          </a:prstGeom>
          <a:noFill/>
          <a:ln w="9525">
            <a:noFill/>
            <a:miter lim="800000"/>
            <a:headEnd/>
            <a:tailEnd/>
          </a:ln>
        </p:spPr>
      </p:pic>
      <p:sp>
        <p:nvSpPr>
          <p:cNvPr id="18445" name="Text Box 13"/>
          <p:cNvSpPr txBox="1">
            <a:spLocks noChangeArrowheads="1"/>
          </p:cNvSpPr>
          <p:nvPr/>
        </p:nvSpPr>
        <p:spPr bwMode="auto">
          <a:xfrm>
            <a:off x="1115616" y="908720"/>
            <a:ext cx="5688012" cy="579437"/>
          </a:xfrm>
          <a:prstGeom prst="rect">
            <a:avLst/>
          </a:prstGeom>
          <a:noFill/>
          <a:ln w="9525">
            <a:noFill/>
            <a:miter lim="800000"/>
            <a:headEnd/>
            <a:tailEnd/>
          </a:ln>
        </p:spPr>
        <p:txBody>
          <a:bodyPr>
            <a:spAutoFit/>
          </a:bodyPr>
          <a:lstStyle/>
          <a:p>
            <a:pPr>
              <a:spcBef>
                <a:spcPct val="50000"/>
              </a:spcBef>
            </a:pPr>
            <a:r>
              <a:rPr lang="en-GB" sz="3200" b="1" dirty="0">
                <a:solidFill>
                  <a:srgbClr val="3333CC"/>
                </a:solidFill>
                <a:latin typeface="+mn-lt"/>
              </a:rPr>
              <a:t>What is microbiology?</a:t>
            </a:r>
            <a:endParaRPr lang="en-US" sz="3200" b="1" dirty="0">
              <a:solidFill>
                <a:srgbClr val="3333CC"/>
              </a:solidFill>
              <a:latin typeface="+mn-lt"/>
            </a:endParaRPr>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 calcmode="lin" valueType="num">
                                      <p:cBhvr additive="base">
                                        <p:cTn id="17"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8787">
                                            <p:txEl>
                                              <p:pRg st="3" end="3"/>
                                            </p:txEl>
                                          </p:spTgt>
                                        </p:tgtEl>
                                        <p:attrNameLst>
                                          <p:attrName>style.visibility</p:attrName>
                                        </p:attrNameLst>
                                      </p:cBhvr>
                                      <p:to>
                                        <p:strVal val="visible"/>
                                      </p:to>
                                    </p:set>
                                    <p:anim calcmode="lin" valueType="num">
                                      <p:cBhvr additive="base">
                                        <p:cTn id="23"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878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 calcmode="lin" valueType="num">
                                      <p:cBhvr additive="base">
                                        <p:cTn id="27"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87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8787">
                                            <p:txEl>
                                              <p:pRg st="5" end="5"/>
                                            </p:txEl>
                                          </p:spTgt>
                                        </p:tgtEl>
                                        <p:attrNameLst>
                                          <p:attrName>style.visibility</p:attrName>
                                        </p:attrNameLst>
                                      </p:cBhvr>
                                      <p:to>
                                        <p:strVal val="visible"/>
                                      </p:to>
                                    </p:set>
                                    <p:anim calcmode="lin" valueType="num">
                                      <p:cBhvr additive="base">
                                        <p:cTn id="31" dur="5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8787">
                                            <p:txEl>
                                              <p:pRg st="6" end="6"/>
                                            </p:txEl>
                                          </p:spTgt>
                                        </p:tgtEl>
                                        <p:attrNameLst>
                                          <p:attrName>style.visibility</p:attrName>
                                        </p:attrNameLst>
                                      </p:cBhvr>
                                      <p:to>
                                        <p:strVal val="visible"/>
                                      </p:to>
                                    </p:set>
                                    <p:anim calcmode="lin" valueType="num">
                                      <p:cBhvr additive="base">
                                        <p:cTn id="35" dur="5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87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2919" y="-101599"/>
            <a:ext cx="8229600" cy="1143000"/>
          </a:xfrm>
          <a:noFill/>
        </p:spPr>
        <p:txBody>
          <a:bodyPr/>
          <a:lstStyle/>
          <a:p>
            <a:pPr eaLnBrk="1" hangingPunct="1"/>
            <a:r>
              <a:rPr lang="en-US" b="1" dirty="0" smtClean="0">
                <a:solidFill>
                  <a:srgbClr val="FF0000"/>
                </a:solidFill>
              </a:rPr>
              <a:t>Introduction</a:t>
            </a:r>
          </a:p>
        </p:txBody>
      </p:sp>
      <p:sp>
        <p:nvSpPr>
          <p:cNvPr id="119811" name="Rectangle 3"/>
          <p:cNvSpPr>
            <a:spLocks noChangeArrowheads="1"/>
          </p:cNvSpPr>
          <p:nvPr/>
        </p:nvSpPr>
        <p:spPr bwMode="auto">
          <a:xfrm>
            <a:off x="755650" y="1125538"/>
            <a:ext cx="7775575" cy="1066800"/>
          </a:xfrm>
          <a:prstGeom prst="rect">
            <a:avLst/>
          </a:prstGeom>
          <a:noFill/>
          <a:ln w="9525">
            <a:noFill/>
            <a:miter lim="800000"/>
            <a:headEnd/>
            <a:tailEnd/>
          </a:ln>
        </p:spPr>
        <p:txBody>
          <a:bodyPr>
            <a:spAutoFit/>
          </a:bodyPr>
          <a:lstStyle/>
          <a:p>
            <a:r>
              <a:rPr lang="en-GB" sz="3200" dirty="0"/>
              <a:t>organisms too small to be seen with the naked eye</a:t>
            </a:r>
            <a:endParaRPr lang="en-US" sz="3200" dirty="0"/>
          </a:p>
        </p:txBody>
      </p:sp>
      <p:sp>
        <p:nvSpPr>
          <p:cNvPr id="119812" name="Text Box 4"/>
          <p:cNvSpPr txBox="1">
            <a:spLocks noChangeArrowheads="1"/>
          </p:cNvSpPr>
          <p:nvPr/>
        </p:nvSpPr>
        <p:spPr bwMode="auto">
          <a:xfrm>
            <a:off x="827088" y="2276475"/>
            <a:ext cx="7561262" cy="457200"/>
          </a:xfrm>
          <a:prstGeom prst="rect">
            <a:avLst/>
          </a:prstGeom>
          <a:noFill/>
          <a:ln w="9525">
            <a:noFill/>
            <a:miter lim="800000"/>
            <a:headEnd/>
            <a:tailEnd/>
          </a:ln>
        </p:spPr>
        <p:txBody>
          <a:bodyPr>
            <a:spAutoFit/>
          </a:bodyPr>
          <a:lstStyle/>
          <a:p>
            <a:pPr>
              <a:spcBef>
                <a:spcPct val="50000"/>
              </a:spcBef>
            </a:pPr>
            <a:r>
              <a:rPr lang="en-GB" sz="2400"/>
              <a:t>What do you use to see micro-organisms?</a:t>
            </a:r>
            <a:endParaRPr lang="en-US" sz="2400"/>
          </a:p>
        </p:txBody>
      </p:sp>
      <p:grpSp>
        <p:nvGrpSpPr>
          <p:cNvPr id="2" name="Group 5"/>
          <p:cNvGrpSpPr>
            <a:grpSpLocks/>
          </p:cNvGrpSpPr>
          <p:nvPr/>
        </p:nvGrpSpPr>
        <p:grpSpPr bwMode="auto">
          <a:xfrm>
            <a:off x="827088" y="2781300"/>
            <a:ext cx="5940425" cy="4076700"/>
            <a:chOff x="521" y="1752"/>
            <a:chExt cx="3742" cy="2568"/>
          </a:xfrm>
        </p:grpSpPr>
        <p:pic>
          <p:nvPicPr>
            <p:cNvPr id="19462" name="Picture 6" descr="0019"/>
            <p:cNvPicPr>
              <a:picLocks noChangeAspect="1" noChangeArrowheads="1"/>
            </p:cNvPicPr>
            <p:nvPr/>
          </p:nvPicPr>
          <p:blipFill>
            <a:blip r:embed="rId2" cstate="print"/>
            <a:srcRect/>
            <a:stretch>
              <a:fillRect/>
            </a:stretch>
          </p:blipFill>
          <p:spPr bwMode="auto">
            <a:xfrm>
              <a:off x="521" y="2033"/>
              <a:ext cx="3742" cy="2287"/>
            </a:xfrm>
            <a:prstGeom prst="rect">
              <a:avLst/>
            </a:prstGeom>
            <a:noFill/>
            <a:ln w="9525">
              <a:noFill/>
              <a:miter lim="800000"/>
              <a:headEnd/>
              <a:tailEnd/>
            </a:ln>
          </p:spPr>
        </p:pic>
        <p:sp>
          <p:nvSpPr>
            <p:cNvPr id="19463" name="Text Box 7"/>
            <p:cNvSpPr txBox="1">
              <a:spLocks noChangeArrowheads="1"/>
            </p:cNvSpPr>
            <p:nvPr/>
          </p:nvSpPr>
          <p:spPr bwMode="auto">
            <a:xfrm>
              <a:off x="793" y="1752"/>
              <a:ext cx="3357" cy="288"/>
            </a:xfrm>
            <a:prstGeom prst="rect">
              <a:avLst/>
            </a:prstGeom>
            <a:noFill/>
            <a:ln w="9525">
              <a:noFill/>
              <a:miter lim="800000"/>
              <a:headEnd/>
              <a:tailEnd/>
            </a:ln>
          </p:spPr>
          <p:txBody>
            <a:bodyPr>
              <a:spAutoFit/>
            </a:bodyPr>
            <a:lstStyle/>
            <a:p>
              <a:pPr>
                <a:spcBef>
                  <a:spcPct val="50000"/>
                </a:spcBef>
              </a:pPr>
              <a:r>
                <a:rPr lang="en-GB" sz="2400" b="1"/>
                <a:t>Microscope</a:t>
              </a:r>
              <a:endParaRPr lang="en-US" sz="2400" b="1"/>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ox(in)">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box(in)">
                                      <p:cBhvr>
                                        <p:cTn id="12" dur="500"/>
                                        <p:tgtEl>
                                          <p:spTgt spid="1198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GB" sz="5400" b="1" dirty="0" smtClean="0">
                <a:solidFill>
                  <a:srgbClr val="FF0000"/>
                </a:solidFill>
              </a:rPr>
              <a:t>Microscopes</a:t>
            </a:r>
            <a:endParaRPr lang="en-US" sz="5400" b="1" dirty="0" smtClean="0">
              <a:solidFill>
                <a:srgbClr val="FF0000"/>
              </a:solidFill>
            </a:endParaRPr>
          </a:p>
        </p:txBody>
      </p:sp>
      <p:sp>
        <p:nvSpPr>
          <p:cNvPr id="20483" name="Rectangle 3"/>
          <p:cNvSpPr>
            <a:spLocks noGrp="1" noChangeArrowheads="1"/>
          </p:cNvSpPr>
          <p:nvPr>
            <p:ph idx="1"/>
          </p:nvPr>
        </p:nvSpPr>
        <p:spPr/>
        <p:txBody>
          <a:bodyPr/>
          <a:lstStyle/>
          <a:p>
            <a:pPr eaLnBrk="1" hangingPunct="1"/>
            <a:r>
              <a:rPr lang="en-GB" dirty="0" smtClean="0"/>
              <a:t>Different types with different functions</a:t>
            </a:r>
          </a:p>
          <a:p>
            <a:pPr eaLnBrk="1" hangingPunct="1"/>
            <a:r>
              <a:rPr lang="en-GB" dirty="0" smtClean="0"/>
              <a:t>………………..separate topic………</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15.1|9.5|6|14.5"/>
</p:tagLst>
</file>

<file path=ppt/tags/tag10.xml><?xml version="1.0" encoding="utf-8"?>
<p:tagLst xmlns:a="http://schemas.openxmlformats.org/drawingml/2006/main" xmlns:r="http://schemas.openxmlformats.org/officeDocument/2006/relationships" xmlns:p="http://schemas.openxmlformats.org/presentationml/2006/main">
  <p:tag name="TIMING" val="|5.3|30.3|4.7|11.1|8.8|1.5|25.1|8.5|24|17.6|132"/>
</p:tagLst>
</file>

<file path=ppt/tags/tag11.xml><?xml version="1.0" encoding="utf-8"?>
<p:tagLst xmlns:a="http://schemas.openxmlformats.org/drawingml/2006/main" xmlns:r="http://schemas.openxmlformats.org/officeDocument/2006/relationships" xmlns:p="http://schemas.openxmlformats.org/presentationml/2006/main">
  <p:tag name="TIMING" val="|5.3|30.3|4.7|11.1|8.8|1.5|25.1|8.5|24|17.6|132"/>
</p:tagLst>
</file>

<file path=ppt/tags/tag12.xml><?xml version="1.0" encoding="utf-8"?>
<p:tagLst xmlns:a="http://schemas.openxmlformats.org/drawingml/2006/main" xmlns:r="http://schemas.openxmlformats.org/officeDocument/2006/relationships" xmlns:p="http://schemas.openxmlformats.org/presentationml/2006/main">
  <p:tag name="TIMING" val="|10|6.7|4.9|10.2|5.4|22.7|11|2.1|25.1|8.4"/>
</p:tagLst>
</file>

<file path=ppt/tags/tag13.xml><?xml version="1.0" encoding="utf-8"?>
<p:tagLst xmlns:a="http://schemas.openxmlformats.org/drawingml/2006/main" xmlns:r="http://schemas.openxmlformats.org/officeDocument/2006/relationships" xmlns:p="http://schemas.openxmlformats.org/presentationml/2006/main">
  <p:tag name="TIMING" val="|10|6.7|4.9|10.2|5.4|22.7|11|2.1|25.1|8.4"/>
</p:tagLst>
</file>

<file path=ppt/tags/tag2.xml><?xml version="1.0" encoding="utf-8"?>
<p:tagLst xmlns:a="http://schemas.openxmlformats.org/drawingml/2006/main" xmlns:r="http://schemas.openxmlformats.org/officeDocument/2006/relationships" xmlns:p="http://schemas.openxmlformats.org/presentationml/2006/main">
  <p:tag name="TIMING" val="|0.7|22.5|34|25"/>
</p:tagLst>
</file>

<file path=ppt/tags/tag3.xml><?xml version="1.0" encoding="utf-8"?>
<p:tagLst xmlns:a="http://schemas.openxmlformats.org/drawingml/2006/main" xmlns:r="http://schemas.openxmlformats.org/officeDocument/2006/relationships" xmlns:p="http://schemas.openxmlformats.org/presentationml/2006/main">
  <p:tag name="TIMING" val="|12|14.4|6.4|5"/>
</p:tagLst>
</file>

<file path=ppt/tags/tag4.xml><?xml version="1.0" encoding="utf-8"?>
<p:tagLst xmlns:a="http://schemas.openxmlformats.org/drawingml/2006/main" xmlns:r="http://schemas.openxmlformats.org/officeDocument/2006/relationships" xmlns:p="http://schemas.openxmlformats.org/presentationml/2006/main">
  <p:tag name="TIMING" val="|2.5|5.2"/>
</p:tagLst>
</file>

<file path=ppt/tags/tag5.xml><?xml version="1.0" encoding="utf-8"?>
<p:tagLst xmlns:a="http://schemas.openxmlformats.org/drawingml/2006/main" xmlns:r="http://schemas.openxmlformats.org/officeDocument/2006/relationships" xmlns:p="http://schemas.openxmlformats.org/presentationml/2006/main">
  <p:tag name="TIMING" val="|0.9|2.1|2.2|2.1|2.1|1.2"/>
</p:tagLst>
</file>

<file path=ppt/tags/tag6.xml><?xml version="1.0" encoding="utf-8"?>
<p:tagLst xmlns:a="http://schemas.openxmlformats.org/drawingml/2006/main" xmlns:r="http://schemas.openxmlformats.org/officeDocument/2006/relationships" xmlns:p="http://schemas.openxmlformats.org/presentationml/2006/main">
  <p:tag name="TIMING" val="|6.6|13.1|6.4"/>
</p:tagLst>
</file>

<file path=ppt/tags/tag7.xml><?xml version="1.0" encoding="utf-8"?>
<p:tagLst xmlns:a="http://schemas.openxmlformats.org/drawingml/2006/main" xmlns:r="http://schemas.openxmlformats.org/officeDocument/2006/relationships" xmlns:p="http://schemas.openxmlformats.org/presentationml/2006/main">
  <p:tag name="TIMING" val="|21.9|6.9|6.5"/>
</p:tagLst>
</file>

<file path=ppt/tags/tag8.xml><?xml version="1.0" encoding="utf-8"?>
<p:tagLst xmlns:a="http://schemas.openxmlformats.org/drawingml/2006/main" xmlns:r="http://schemas.openxmlformats.org/officeDocument/2006/relationships" xmlns:p="http://schemas.openxmlformats.org/presentationml/2006/main">
  <p:tag name="TIMING" val="|3.5|2|1.3"/>
</p:tagLst>
</file>

<file path=ppt/tags/tag9.xml><?xml version="1.0" encoding="utf-8"?>
<p:tagLst xmlns:a="http://schemas.openxmlformats.org/drawingml/2006/main" xmlns:r="http://schemas.openxmlformats.org/officeDocument/2006/relationships" xmlns:p="http://schemas.openxmlformats.org/presentationml/2006/main">
  <p:tag name="TIMING" val="|5.3|30.3|4.7|11.1|8.8|1.5|25.1|8.5|24|17.6|1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2147</TotalTime>
  <Words>1431</Words>
  <Application>Microsoft Macintosh PowerPoint</Application>
  <PresentationFormat>On-screen Show (4:3)</PresentationFormat>
  <Paragraphs>309</Paragraphs>
  <Slides>52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Clip</vt:lpstr>
      <vt:lpstr>PowerPoint Presentation</vt:lpstr>
      <vt:lpstr>  Bacteriology Department of Microbiology  2015 Dr. Ousman Secka </vt:lpstr>
      <vt:lpstr>House Rules</vt:lpstr>
      <vt:lpstr>PowerPoint Presentation</vt:lpstr>
      <vt:lpstr>Course content</vt:lpstr>
      <vt:lpstr>Outcome</vt:lpstr>
      <vt:lpstr>Introduction</vt:lpstr>
      <vt:lpstr>Introduction</vt:lpstr>
      <vt:lpstr>Microscopes</vt:lpstr>
      <vt:lpstr>Microbiology –  organisms too small to be seen with the naked eye  </vt:lpstr>
      <vt:lpstr>PowerPoint Presentation</vt:lpstr>
      <vt:lpstr>Effects of large numbers often visible</vt:lpstr>
      <vt:lpstr>PowerPoint Presentation</vt:lpstr>
      <vt:lpstr>PowerPoint Presentation</vt:lpstr>
      <vt:lpstr>PowerPoint Presentation</vt:lpstr>
      <vt:lpstr>PowerPoint Presentation</vt:lpstr>
      <vt:lpstr>PowerPoint Presentation</vt:lpstr>
      <vt:lpstr>Microbial World?</vt:lpstr>
      <vt:lpstr>Bacteria</vt:lpstr>
      <vt:lpstr>Definitions of organisms</vt:lpstr>
      <vt:lpstr>PowerPoint Presentation</vt:lpstr>
      <vt:lpstr>PowerPoint Presentation</vt:lpstr>
      <vt:lpstr>PowerPoint Presentation</vt:lpstr>
      <vt:lpstr>PowerPoint Presentation</vt:lpstr>
      <vt:lpstr>Golden Generation of Microbiology The First Microscope</vt:lpstr>
      <vt:lpstr>Pioneers in Microbiology  drawings of  microbes  </vt:lpstr>
      <vt:lpstr>Spontaneous Generation</vt:lpstr>
      <vt:lpstr>Louis Pasteur</vt:lpstr>
      <vt:lpstr>Antiseptic and Hand Washing</vt:lpstr>
      <vt:lpstr>Germ Theory of Disease</vt:lpstr>
      <vt:lpstr>Koch’s Postulates </vt:lpstr>
      <vt:lpstr>Infection and Disease</vt:lpstr>
      <vt:lpstr>Who Discovered DNA?</vt:lpstr>
      <vt:lpstr>Structure of DNA</vt:lpstr>
      <vt:lpstr>Who Discovered DNA?</vt:lpstr>
      <vt:lpstr>Process of DNA fingerprinting</vt:lpstr>
      <vt:lpstr>DNA fingerprint</vt:lpstr>
      <vt:lpstr>PowerPoint Presentation</vt:lpstr>
      <vt:lpstr>Harmful Effects</vt:lpstr>
      <vt:lpstr>PowerPoint Presentation</vt:lpstr>
      <vt:lpstr>PowerPoint Presentation</vt:lpstr>
      <vt:lpstr>PowerPoint Presentation</vt:lpstr>
      <vt:lpstr>PowerPoint Presentation</vt:lpstr>
      <vt:lpstr>PowerPoint Presentation</vt:lpstr>
      <vt:lpstr>So why study microbiology?</vt:lpstr>
      <vt:lpstr>PowerPoint Presentation</vt:lpstr>
      <vt:lpstr>PowerPoint Presentation</vt:lpstr>
      <vt:lpstr>What interventions to cure diseases?</vt:lpstr>
      <vt:lpstr>Why Study Microbiology?</vt:lpstr>
      <vt:lpstr>Effects </vt:lpstr>
      <vt:lpstr>PowerPoint Presentation</vt:lpstr>
      <vt:lpstr>PowerPoint Presentation</vt:lpstr>
    </vt:vector>
  </TitlesOfParts>
  <Company>Medical Research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Year 1, Semester 1 2009 Ousman Secka</dc:title>
  <dc:creator>osecka</dc:creator>
  <cp:lastModifiedBy>macbook</cp:lastModifiedBy>
  <cp:revision>78</cp:revision>
  <dcterms:created xsi:type="dcterms:W3CDTF">2009-10-03T18:11:54Z</dcterms:created>
  <dcterms:modified xsi:type="dcterms:W3CDTF">2015-11-29T23:48:21Z</dcterms:modified>
</cp:coreProperties>
</file>